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  <p:sldMasterId id="2147483698" r:id="rId2"/>
  </p:sldMasterIdLst>
  <p:notesMasterIdLst>
    <p:notesMasterId r:id="rId41"/>
  </p:notesMasterIdLst>
  <p:sldIdLst>
    <p:sldId id="497" r:id="rId3"/>
    <p:sldId id="2875" r:id="rId4"/>
    <p:sldId id="2828" r:id="rId5"/>
    <p:sldId id="2863" r:id="rId6"/>
    <p:sldId id="2831" r:id="rId7"/>
    <p:sldId id="2835" r:id="rId8"/>
    <p:sldId id="2839" r:id="rId9"/>
    <p:sldId id="2843" r:id="rId10"/>
    <p:sldId id="2834" r:id="rId11"/>
    <p:sldId id="2833" r:id="rId12"/>
    <p:sldId id="2832" r:id="rId13"/>
    <p:sldId id="2840" r:id="rId14"/>
    <p:sldId id="2841" r:id="rId15"/>
    <p:sldId id="2844" r:id="rId16"/>
    <p:sldId id="2836" r:id="rId17"/>
    <p:sldId id="2837" r:id="rId18"/>
    <p:sldId id="2845" r:id="rId19"/>
    <p:sldId id="2846" r:id="rId20"/>
    <p:sldId id="2850" r:id="rId21"/>
    <p:sldId id="2869" r:id="rId22"/>
    <p:sldId id="2876" r:id="rId23"/>
    <p:sldId id="2870" r:id="rId24"/>
    <p:sldId id="2872" r:id="rId25"/>
    <p:sldId id="2871" r:id="rId26"/>
    <p:sldId id="2873" r:id="rId27"/>
    <p:sldId id="2874" r:id="rId28"/>
    <p:sldId id="2880" r:id="rId29"/>
    <p:sldId id="2881" r:id="rId30"/>
    <p:sldId id="2879" r:id="rId31"/>
    <p:sldId id="2882" r:id="rId32"/>
    <p:sldId id="2877" r:id="rId33"/>
    <p:sldId id="2878" r:id="rId34"/>
    <p:sldId id="2864" r:id="rId35"/>
    <p:sldId id="2865" r:id="rId36"/>
    <p:sldId id="2866" r:id="rId37"/>
    <p:sldId id="2867" r:id="rId38"/>
    <p:sldId id="2854" r:id="rId39"/>
    <p:sldId id="2868" r:id="rId40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13E2C33-70E6-4B49-A483-973A9767C05A}">
          <p14:sldIdLst>
            <p14:sldId id="497"/>
            <p14:sldId id="2875"/>
            <p14:sldId id="2828"/>
            <p14:sldId id="2863"/>
            <p14:sldId id="2831"/>
            <p14:sldId id="2835"/>
            <p14:sldId id="2839"/>
            <p14:sldId id="2843"/>
            <p14:sldId id="2834"/>
            <p14:sldId id="2833"/>
            <p14:sldId id="2832"/>
            <p14:sldId id="2840"/>
            <p14:sldId id="2841"/>
            <p14:sldId id="2844"/>
            <p14:sldId id="2836"/>
            <p14:sldId id="2837"/>
            <p14:sldId id="2845"/>
            <p14:sldId id="2846"/>
            <p14:sldId id="2850"/>
            <p14:sldId id="2869"/>
            <p14:sldId id="2876"/>
            <p14:sldId id="2870"/>
            <p14:sldId id="2872"/>
            <p14:sldId id="2871"/>
            <p14:sldId id="2873"/>
            <p14:sldId id="2874"/>
            <p14:sldId id="2880"/>
            <p14:sldId id="2881"/>
            <p14:sldId id="2879"/>
            <p14:sldId id="2882"/>
            <p14:sldId id="2877"/>
            <p14:sldId id="2878"/>
            <p14:sldId id="2864"/>
            <p14:sldId id="2865"/>
            <p14:sldId id="2866"/>
            <p14:sldId id="2867"/>
            <p14:sldId id="2854"/>
            <p14:sldId id="28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F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4" autoAdjust="0"/>
    <p:restoredTop sz="93035" autoAdjust="0"/>
  </p:normalViewPr>
  <p:slideViewPr>
    <p:cSldViewPr snapToGrid="0" snapToObjects="1">
      <p:cViewPr varScale="1">
        <p:scale>
          <a:sx n="107" d="100"/>
          <a:sy n="107" d="100"/>
        </p:scale>
        <p:origin x="782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19-1-2019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blog/taking-a-closer-look-at-python-support-for-azure-functions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nfrederickson.com/ranking-programming-languages-by-github-users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7958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Shift + tab (+ tab ) == help!!</a:t>
            </a:r>
          </a:p>
          <a:p>
            <a:r>
              <a:rPr lang="nl-NL" dirty="0"/>
              <a:t>Tab = </a:t>
            </a:r>
            <a:r>
              <a:rPr lang="nl-NL" dirty="0" err="1"/>
              <a:t>autocomplete</a:t>
            </a:r>
            <a:endParaRPr lang="nl-NL" dirty="0"/>
          </a:p>
          <a:p>
            <a:r>
              <a:rPr lang="nl-NL" dirty="0" err="1"/>
              <a:t>Use</a:t>
            </a:r>
            <a:r>
              <a:rPr lang="nl-NL" dirty="0"/>
              <a:t> ? </a:t>
            </a:r>
            <a:r>
              <a:rPr lang="nl-NL" dirty="0" err="1"/>
              <a:t>To</a:t>
            </a:r>
            <a:r>
              <a:rPr lang="nl-NL" dirty="0"/>
              <a:t> get </a:t>
            </a:r>
            <a:r>
              <a:rPr lang="nl-NL" dirty="0" err="1"/>
              <a:t>docs</a:t>
            </a:r>
            <a:r>
              <a:rPr lang="nl-NL" dirty="0"/>
              <a:t> on module (venn2? 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ctrl+enter</a:t>
            </a:r>
            <a:r>
              <a:rPr lang="nl-NL" dirty="0"/>
              <a:t>)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5184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Learn</a:t>
            </a:r>
            <a:r>
              <a:rPr lang="nl-NL" dirty="0"/>
              <a:t> </a:t>
            </a:r>
            <a:r>
              <a:rPr lang="nl-NL" dirty="0" err="1"/>
              <a:t>pandas</a:t>
            </a:r>
            <a:r>
              <a:rPr lang="nl-NL" dirty="0"/>
              <a:t>: https://medium.com/dunder-data/how-to-learn-pandas-108905ab4955 </a:t>
            </a:r>
          </a:p>
          <a:p>
            <a:r>
              <a:rPr lang="nl-NL" dirty="0"/>
              <a:t>10 minutes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pandas</a:t>
            </a:r>
            <a:r>
              <a:rPr lang="nl-NL" dirty="0"/>
              <a:t>: http://pandas.pydata.org/pandas-docs/stable/10min.html 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17708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3039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2500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Iteratief – keer terug naar voorgaande stap om meer data, andere </a:t>
            </a:r>
            <a:r>
              <a:rPr lang="nl-NL" dirty="0" err="1"/>
              <a:t>wrangling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47351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https://help.data.world/hc/en-us/articles/360006491854-What-does-data-world-do- - video?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4346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https://azure.microsoft.com/en-us/blog/taking-a-closer-look-at-python-support-for-azure-functions/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9265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Onderstaande</a:t>
            </a:r>
            <a:r>
              <a:rPr lang="en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link Is </a:t>
            </a:r>
            <a:r>
              <a:rPr lang="en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analyse van </a:t>
            </a:r>
            <a:r>
              <a:rPr lang="en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wijzigingen</a:t>
            </a:r>
            <a:r>
              <a:rPr lang="en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 </a:t>
            </a:r>
            <a:r>
              <a:rPr lang="en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Misschien</a:t>
            </a:r>
            <a:r>
              <a:rPr lang="en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 </a:t>
            </a:r>
            <a:r>
              <a:rPr lang="en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gebruiken</a:t>
            </a:r>
            <a:r>
              <a:rPr lang="en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introductie</a:t>
            </a:r>
            <a:r>
              <a:rPr lang="en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van </a:t>
            </a:r>
            <a:r>
              <a:rPr lang="en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Jupyter</a:t>
            </a:r>
            <a:r>
              <a:rPr lang="en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Python.</a:t>
            </a:r>
          </a:p>
          <a:p>
            <a:r>
              <a:rPr lang="en-NL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https://www.benfrederickson.com/ranking-programming-languages-by-github-users/</a:t>
            </a:r>
            <a:endParaRPr lang="en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Jupyter</a:t>
            </a:r>
            <a:r>
              <a:rPr lang="en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erg </a:t>
            </a:r>
            <a:r>
              <a:rPr lang="en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populair</a:t>
            </a:r>
            <a:r>
              <a:rPr lang="en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 </a:t>
            </a:r>
            <a:r>
              <a:rPr lang="en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vergeleken</a:t>
            </a:r>
            <a:r>
              <a:rPr lang="en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 R </a:t>
            </a:r>
            <a:r>
              <a:rPr lang="en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Matlab</a:t>
            </a:r>
            <a:r>
              <a:rPr lang="en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groeit</a:t>
            </a:r>
            <a:r>
              <a:rPr lang="en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snel</a:t>
            </a:r>
            <a:r>
              <a:rPr lang="en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Interessant</a:t>
            </a:r>
            <a:r>
              <a:rPr lang="en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ook</a:t>
            </a:r>
            <a:r>
              <a:rPr lang="en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om te </a:t>
            </a:r>
            <a:r>
              <a:rPr lang="en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zien</a:t>
            </a:r>
            <a:r>
              <a:rPr lang="en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</a:t>
            </a:r>
            <a:r>
              <a:rPr lang="en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waarschijnlijk</a:t>
            </a:r>
            <a:r>
              <a:rPr lang="en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door de </a:t>
            </a:r>
            <a:r>
              <a:rPr lang="en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populariteit</a:t>
            </a:r>
            <a:r>
              <a:rPr lang="en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van ML de </a:t>
            </a:r>
            <a:r>
              <a:rPr lang="en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laatste</a:t>
            </a:r>
            <a:r>
              <a:rPr lang="en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tijd</a:t>
            </a:r>
            <a:r>
              <a:rPr lang="en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Python Java </a:t>
            </a:r>
            <a:r>
              <a:rPr lang="en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voorbij</a:t>
            </a:r>
            <a:r>
              <a:rPr lang="en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407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4997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https://insights.stackoverflow.com/trends?tags=pandas%2Cnumpy%2Cmatplotlib%2Cplotly%2Cscipy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09633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Data Analytics on Oracle OpenWorld 2018 Session Details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7352" y="411510"/>
            <a:ext cx="4813120" cy="7425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2100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329612"/>
            <a:ext cx="8211600" cy="361840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202406" indent="-202406">
              <a:lnSpc>
                <a:spcPts val="1650"/>
              </a:lnSpc>
              <a:spcAft>
                <a:spcPts val="0"/>
              </a:spcAft>
              <a:defRPr sz="1425" b="0" i="0">
                <a:latin typeface="Arial" pitchFamily="34" charset="0"/>
                <a:cs typeface="Arial"/>
              </a:defRPr>
            </a:lvl1pPr>
            <a:lvl2pPr marL="406004" indent="-203597" algn="l">
              <a:buSzPct val="100000"/>
              <a:buFont typeface="Arial" pitchFamily="34" charset="0"/>
              <a:buChar char="–"/>
              <a:tabLst>
                <a:tab pos="739379" algn="l"/>
              </a:tabLst>
              <a:defRPr sz="1200" i="0" baseline="0">
                <a:latin typeface="Arial" pitchFamily="34" charset="0"/>
                <a:cs typeface="Arial" pitchFamily="34" charset="0"/>
              </a:defRPr>
            </a:lvl2pPr>
            <a:lvl3pPr marL="572691" indent="-158354">
              <a:buFont typeface="Arial" pitchFamily="34" charset="0"/>
              <a:buChar char="•"/>
              <a:defRPr sz="900" baseline="0">
                <a:latin typeface="Arial" pitchFamily="34" charset="0"/>
              </a:defRPr>
            </a:lvl3pPr>
            <a:lvl4pPr marL="751285" indent="-167879">
              <a:buFont typeface="Arial" pitchFamily="34" charset="0"/>
              <a:buChar char="–"/>
              <a:defRPr sz="900" baseline="0">
                <a:latin typeface="Arial" pitchFamily="34" charset="0"/>
              </a:defRPr>
            </a:lvl4pPr>
            <a:lvl5pPr marL="495300" indent="-161925">
              <a:buFont typeface="Arial" pitchFamily="34" charset="0"/>
              <a:buChar char="•"/>
              <a:defRPr/>
            </a:lvl5pPr>
          </a:lstStyle>
          <a:p>
            <a:r>
              <a:rPr lang="nl-NL"/>
              <a:t>Xxxx</a:t>
            </a:r>
          </a:p>
          <a:p>
            <a:pPr lvl="1"/>
            <a:r>
              <a:rPr lang="nl-NL" sz="1050"/>
              <a:t>Xxxx</a:t>
            </a:r>
          </a:p>
          <a:p>
            <a:pPr lvl="2"/>
            <a:r>
              <a:rPr lang="nl-NL" sz="1050"/>
              <a:t>Xxx</a:t>
            </a:r>
          </a:p>
          <a:p>
            <a:pPr lvl="3"/>
            <a:r>
              <a:rPr lang="nl-NL" sz="1050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33757985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MI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515" y="2089707"/>
            <a:ext cx="3332991" cy="105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000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1" y="1356098"/>
            <a:ext cx="7886700" cy="68058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5009"/>
            </a:lvl1pPr>
          </a:lstStyle>
          <a:p>
            <a:r>
              <a:rPr lang="en-US" dirty="0"/>
              <a:t>hallo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1" y="2049371"/>
            <a:ext cx="7886700" cy="118034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/>
              <a:t>Voorstelpagina</a:t>
            </a:r>
            <a:br>
              <a:rPr lang="en-US" dirty="0"/>
            </a:br>
            <a:r>
              <a:rPr lang="en-US" dirty="0" err="1"/>
              <a:t>Naam</a:t>
            </a:r>
            <a:r>
              <a:rPr lang="en-US" dirty="0"/>
              <a:t> </a:t>
            </a:r>
            <a:r>
              <a:rPr lang="en-US" dirty="0" err="1"/>
              <a:t>Achternaam</a:t>
            </a:r>
            <a:br>
              <a:rPr lang="en-US" dirty="0"/>
            </a:br>
            <a:r>
              <a:rPr lang="en-US" dirty="0" err="1"/>
              <a:t>Bedrijf</a:t>
            </a:r>
            <a:r>
              <a:rPr lang="en-US" dirty="0"/>
              <a:t>, </a:t>
            </a:r>
            <a:r>
              <a:rPr lang="en-US" dirty="0" err="1"/>
              <a:t>functie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336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1" y="1356098"/>
            <a:ext cx="7886700" cy="68058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5009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HALLO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1" y="2049373"/>
            <a:ext cx="7886700" cy="142757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/>
              <a:t>Voorstelpagina</a:t>
            </a:r>
            <a:br>
              <a:rPr lang="en-US" dirty="0"/>
            </a:br>
            <a:r>
              <a:rPr lang="en-US" dirty="0" err="1"/>
              <a:t>Naam</a:t>
            </a:r>
            <a:r>
              <a:rPr lang="en-US" dirty="0"/>
              <a:t> </a:t>
            </a:r>
            <a:r>
              <a:rPr lang="en-US" dirty="0" err="1"/>
              <a:t>Achternaam</a:t>
            </a:r>
            <a:br>
              <a:rPr lang="en-US" dirty="0"/>
            </a:br>
            <a:r>
              <a:rPr lang="en-US" dirty="0" err="1"/>
              <a:t>Bedrijf</a:t>
            </a:r>
            <a:r>
              <a:rPr lang="en-US" dirty="0"/>
              <a:t>, </a:t>
            </a:r>
            <a:r>
              <a:rPr lang="en-US" dirty="0" err="1"/>
              <a:t>functie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79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LOKK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5" y="444793"/>
            <a:ext cx="7886700" cy="76494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427" baseline="0"/>
            </a:lvl1pPr>
          </a:lstStyle>
          <a:p>
            <a:r>
              <a:rPr lang="en-US" dirty="0" err="1"/>
              <a:t>Luxe</a:t>
            </a:r>
            <a:r>
              <a:rPr lang="en-US" dirty="0"/>
              <a:t> agenda - </a:t>
            </a:r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8285" y="1499101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1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170642" y="1499101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232680" y="1503330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3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114301" y="2755370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4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176659" y="2755370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5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3176659" y="4015865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6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6238697" y="4020095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7</a:t>
            </a:r>
          </a:p>
        </p:txBody>
      </p:sp>
    </p:spTree>
    <p:extLst>
      <p:ext uri="{BB962C8B-B14F-4D97-AF65-F5344CB8AC3E}">
        <p14:creationId xmlns:p14="http://schemas.microsoft.com/office/powerpoint/2010/main" val="600279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15607" y="444793"/>
            <a:ext cx="3987212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/>
              <a:t>Basic agenda – </a:t>
            </a:r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81246" y="444533"/>
            <a:ext cx="4098601" cy="404598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err="1"/>
              <a:t>Agendapunt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32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15607" y="444793"/>
            <a:ext cx="3987212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Op de 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81246" y="444533"/>
            <a:ext cx="4098601" cy="40459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Agendapunt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812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519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4715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4592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790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9797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9820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3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865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3968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3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68827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3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9883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3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8649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3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2726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3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5024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2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6396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696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2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2829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2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0478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2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4773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2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93971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2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9498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03066" y="1400615"/>
            <a:ext cx="6306120" cy="29903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67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11257" y="1372940"/>
            <a:ext cx="6297749" cy="30204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49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21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17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rgbClr val="0069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rgbClr val="006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4766504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1529844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2669741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2098916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/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313250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4172401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4199272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3542252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2118673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3047742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2993363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808565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rgbClr val="008F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rgbClr val="008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67006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1257951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1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16356" y="0"/>
            <a:ext cx="2129051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1418429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2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16305" y="0"/>
            <a:ext cx="2129051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1976910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806532" y="565920"/>
            <a:ext cx="5535959" cy="3478393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nl-NL" dirty="0"/>
              <a:t>Gebruik een slide als deze voor een quote of ter verduidelijking van een hoofdstuk. Deze tekst wordt horizontaal en verticaal gecentreerd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182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ZW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609307" y="1806579"/>
            <a:ext cx="5925394" cy="59175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849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PAY OFF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1609307" y="2385421"/>
            <a:ext cx="5925394" cy="20368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3849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TWEE REGELS MAXIMAAL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49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09307" y="1806579"/>
            <a:ext cx="5925394" cy="59175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84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PAY OFF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1609307" y="2385421"/>
            <a:ext cx="5925394" cy="20368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3849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TWEE REGELS MAXIMAAL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51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F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59543" y="3417274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17910" y="3114560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4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PI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39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PAYOFF 2 PI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38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AYOFF 2 PI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153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PAYOFF 2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14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PI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63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061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GRE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14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05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777" y="2264640"/>
            <a:ext cx="2022767" cy="63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62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AMI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915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0392" y="249492"/>
            <a:ext cx="925462" cy="378042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7352" y="411510"/>
            <a:ext cx="4813120" cy="7425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2500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329612"/>
            <a:ext cx="8211600" cy="361840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240937" indent="-240937">
              <a:lnSpc>
                <a:spcPts val="1964"/>
              </a:lnSpc>
              <a:spcAft>
                <a:spcPts val="0"/>
              </a:spcAft>
              <a:defRPr sz="1687" b="0" i="0">
                <a:latin typeface="Arial" pitchFamily="34" charset="0"/>
                <a:cs typeface="Arial"/>
              </a:defRPr>
            </a:lvl1pPr>
            <a:lvl2pPr marL="483291" indent="-242354" algn="l">
              <a:buSzPct val="100000"/>
              <a:buFont typeface="Arial" pitchFamily="34" charset="0"/>
              <a:buChar char="–"/>
              <a:tabLst>
                <a:tab pos="880128" algn="l"/>
              </a:tabLst>
              <a:defRPr sz="1424" i="0" baseline="0">
                <a:latin typeface="Arial" pitchFamily="34" charset="0"/>
                <a:cs typeface="Arial" pitchFamily="34" charset="0"/>
              </a:defRPr>
            </a:lvl2pPr>
            <a:lvl3pPr marL="681710" indent="-188498">
              <a:buFont typeface="Arial" pitchFamily="34" charset="0"/>
              <a:buChar char="•"/>
              <a:defRPr sz="1055" baseline="0">
                <a:latin typeface="Arial" pitchFamily="34" charset="0"/>
              </a:defRPr>
            </a:lvl3pPr>
            <a:lvl4pPr marL="894301" indent="-199836">
              <a:buFont typeface="Arial" pitchFamily="34" charset="0"/>
              <a:buChar char="–"/>
              <a:defRPr sz="1055" baseline="0">
                <a:latin typeface="Arial" pitchFamily="34" charset="0"/>
              </a:defRPr>
            </a:lvl4pPr>
            <a:lvl5pPr marL="589586" indent="-192749">
              <a:buFont typeface="Arial" pitchFamily="34" charset="0"/>
              <a:buChar char="•"/>
              <a:defRPr/>
            </a:lvl5pPr>
          </a:lstStyle>
          <a:p>
            <a:r>
              <a:rPr lang="nl-NL"/>
              <a:t>Xxxx</a:t>
            </a:r>
          </a:p>
          <a:p>
            <a:pPr lvl="1"/>
            <a:r>
              <a:rPr lang="nl-NL" sz="1266"/>
              <a:t>Xxxx</a:t>
            </a:r>
          </a:p>
          <a:p>
            <a:pPr lvl="2"/>
            <a:r>
              <a:rPr lang="nl-NL" sz="1266"/>
              <a:t>Xxx</a:t>
            </a:r>
          </a:p>
          <a:p>
            <a:pPr lvl="3"/>
            <a:r>
              <a:rPr lang="nl-NL" sz="1266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3742279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Data Analytics on Oracle OpenWorld 2018 Session Details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9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36.xml"/><Relationship Id="rId34" Type="http://schemas.openxmlformats.org/officeDocument/2006/relationships/slideLayout" Target="../slideLayouts/slideLayout49.xml"/><Relationship Id="rId42" Type="http://schemas.openxmlformats.org/officeDocument/2006/relationships/slideLayout" Target="../slideLayouts/slideLayout57.xml"/><Relationship Id="rId47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5.xml"/><Relationship Id="rId55" Type="http://schemas.openxmlformats.org/officeDocument/2006/relationships/slideLayout" Target="../slideLayouts/slideLayout70.xml"/><Relationship Id="rId63" Type="http://schemas.openxmlformats.org/officeDocument/2006/relationships/image" Target="../media/image5.png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44.xml"/><Relationship Id="rId41" Type="http://schemas.openxmlformats.org/officeDocument/2006/relationships/slideLayout" Target="../slideLayouts/slideLayout56.xml"/><Relationship Id="rId54" Type="http://schemas.openxmlformats.org/officeDocument/2006/relationships/slideLayout" Target="../slideLayouts/slideLayout69.xml"/><Relationship Id="rId62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32" Type="http://schemas.openxmlformats.org/officeDocument/2006/relationships/slideLayout" Target="../slideLayouts/slideLayout47.xml"/><Relationship Id="rId37" Type="http://schemas.openxmlformats.org/officeDocument/2006/relationships/slideLayout" Target="../slideLayouts/slideLayout52.xml"/><Relationship Id="rId40" Type="http://schemas.openxmlformats.org/officeDocument/2006/relationships/slideLayout" Target="../slideLayouts/slideLayout55.xml"/><Relationship Id="rId45" Type="http://schemas.openxmlformats.org/officeDocument/2006/relationships/slideLayout" Target="../slideLayouts/slideLayout60.xml"/><Relationship Id="rId53" Type="http://schemas.openxmlformats.org/officeDocument/2006/relationships/slideLayout" Target="../slideLayouts/slideLayout68.xml"/><Relationship Id="rId58" Type="http://schemas.openxmlformats.org/officeDocument/2006/relationships/slideLayout" Target="../slideLayouts/slideLayout73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36" Type="http://schemas.openxmlformats.org/officeDocument/2006/relationships/slideLayout" Target="../slideLayouts/slideLayout51.xml"/><Relationship Id="rId49" Type="http://schemas.openxmlformats.org/officeDocument/2006/relationships/slideLayout" Target="../slideLayouts/slideLayout64.xml"/><Relationship Id="rId57" Type="http://schemas.openxmlformats.org/officeDocument/2006/relationships/slideLayout" Target="../slideLayouts/slideLayout72.xml"/><Relationship Id="rId61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31" Type="http://schemas.openxmlformats.org/officeDocument/2006/relationships/slideLayout" Target="../slideLayouts/slideLayout46.xml"/><Relationship Id="rId44" Type="http://schemas.openxmlformats.org/officeDocument/2006/relationships/slideLayout" Target="../slideLayouts/slideLayout59.xml"/><Relationship Id="rId52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5.xml"/><Relationship Id="rId35" Type="http://schemas.openxmlformats.org/officeDocument/2006/relationships/slideLayout" Target="../slideLayouts/slideLayout50.xml"/><Relationship Id="rId43" Type="http://schemas.openxmlformats.org/officeDocument/2006/relationships/slideLayout" Target="../slideLayouts/slideLayout58.xml"/><Relationship Id="rId48" Type="http://schemas.openxmlformats.org/officeDocument/2006/relationships/slideLayout" Target="../slideLayouts/slideLayout63.xml"/><Relationship Id="rId56" Type="http://schemas.openxmlformats.org/officeDocument/2006/relationships/slideLayout" Target="../slideLayouts/slideLayout71.xml"/><Relationship Id="rId64" Type="http://schemas.openxmlformats.org/officeDocument/2006/relationships/image" Target="../media/image6.png"/><Relationship Id="rId8" Type="http://schemas.openxmlformats.org/officeDocument/2006/relationships/slideLayout" Target="../slideLayouts/slideLayout23.xml"/><Relationship Id="rId51" Type="http://schemas.openxmlformats.org/officeDocument/2006/relationships/slideLayout" Target="../slideLayouts/slideLayout66.xml"/><Relationship Id="rId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33" Type="http://schemas.openxmlformats.org/officeDocument/2006/relationships/slideLayout" Target="../slideLayouts/slideLayout48.xml"/><Relationship Id="rId38" Type="http://schemas.openxmlformats.org/officeDocument/2006/relationships/slideLayout" Target="../slideLayouts/slideLayout53.xml"/><Relationship Id="rId46" Type="http://schemas.openxmlformats.org/officeDocument/2006/relationships/slideLayout" Target="../slideLayouts/slideLayout61.xml"/><Relationship Id="rId59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19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  <p:sldLayoutId id="2147483696" r:id="rId15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88" y="273751"/>
            <a:ext cx="7886626" cy="994544"/>
          </a:xfrm>
          <a:prstGeom prst="rect">
            <a:avLst/>
          </a:prstGeom>
        </p:spPr>
        <p:txBody>
          <a:bodyPr vert="horz" lIns="91422" tIns="45712" rIns="91422" bIns="45712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88" y="1369591"/>
            <a:ext cx="7886626" cy="3263243"/>
          </a:xfrm>
          <a:prstGeom prst="rect">
            <a:avLst/>
          </a:prstGeom>
        </p:spPr>
        <p:txBody>
          <a:bodyPr vert="horz" lIns="91422" tIns="45712" rIns="91422" bIns="4571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91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  <p:sldLayoutId id="2147483736" r:id="rId38"/>
    <p:sldLayoutId id="2147483737" r:id="rId39"/>
    <p:sldLayoutId id="2147483738" r:id="rId40"/>
    <p:sldLayoutId id="2147483739" r:id="rId41"/>
    <p:sldLayoutId id="2147483740" r:id="rId42"/>
    <p:sldLayoutId id="2147483741" r:id="rId43"/>
    <p:sldLayoutId id="2147483742" r:id="rId44"/>
    <p:sldLayoutId id="2147483743" r:id="rId45"/>
    <p:sldLayoutId id="2147483744" r:id="rId46"/>
    <p:sldLayoutId id="2147483745" r:id="rId47"/>
    <p:sldLayoutId id="2147483746" r:id="rId48"/>
    <p:sldLayoutId id="2147483747" r:id="rId49"/>
    <p:sldLayoutId id="2147483748" r:id="rId50"/>
    <p:sldLayoutId id="2147483749" r:id="rId51"/>
    <p:sldLayoutId id="2147483750" r:id="rId52"/>
    <p:sldLayoutId id="2147483751" r:id="rId53"/>
    <p:sldLayoutId id="2147483752" r:id="rId54"/>
    <p:sldLayoutId id="2147483753" r:id="rId55"/>
    <p:sldLayoutId id="2147483754" r:id="rId56"/>
    <p:sldLayoutId id="2147483755" r:id="rId57"/>
    <p:sldLayoutId id="2147483756" r:id="rId58"/>
    <p:sldLayoutId id="2147483757" r:id="rId59"/>
    <p:sldLayoutId id="2147483758" r:id="rId60"/>
    <p:sldLayoutId id="2147483759" r:id="rId61"/>
  </p:sldLayoutIdLst>
  <p:hf sldNum="0" hdr="0" dt="0"/>
  <p:txStyles>
    <p:titleStyle>
      <a:lvl1pPr algn="l" defTabSz="642767" rtl="0" eaLnBrk="1" latinLnBrk="0" hangingPunct="1">
        <a:lnSpc>
          <a:spcPct val="90000"/>
        </a:lnSpc>
        <a:spcBef>
          <a:spcPct val="0"/>
        </a:spcBef>
        <a:buNone/>
        <a:defRPr sz="3164" b="1" kern="1200" cap="all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160692" indent="-160692" algn="l" defTabSz="642767" rtl="0" eaLnBrk="1" latinLnBrk="0" hangingPunct="1">
        <a:lnSpc>
          <a:spcPct val="90000"/>
        </a:lnSpc>
        <a:spcBef>
          <a:spcPts val="703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482075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635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803459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476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1124843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1285535" indent="0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None/>
        <a:defRPr sz="1266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1767610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2088994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410377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731760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1pPr>
      <a:lvl2pPr marL="321384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2pPr>
      <a:lvl3pPr marL="642767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3pPr>
      <a:lvl4pPr marL="964151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4pPr>
      <a:lvl5pPr marL="1285535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5pPr>
      <a:lvl6pPr marL="1606918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1928302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249685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571069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jpe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nfrederickson.com/ranking-programming-languages-by-github-user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events.rainfocus.com/widget/oracle/oow18/catalogoow18" TargetMode="Externa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jpeg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715DF1B-B2B6-4543-979B-9A7CA95D8026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solidFill>
            <a:schemeClr val="tx2">
              <a:alpha val="87000"/>
            </a:schemeClr>
          </a:solidFill>
        </p:spPr>
        <p:txBody>
          <a:bodyPr/>
          <a:lstStyle/>
          <a:p>
            <a:r>
              <a:rPr lang="en-US" dirty="0" err="1"/>
              <a:t>Inleiding</a:t>
            </a:r>
            <a:r>
              <a:rPr lang="en-US" dirty="0"/>
              <a:t> Data Wrangling </a:t>
            </a:r>
            <a:br>
              <a:rPr lang="en-US" dirty="0"/>
            </a:br>
            <a:r>
              <a:rPr lang="en-US" sz="2400" dirty="0"/>
              <a:t>met Python &amp; </a:t>
            </a:r>
            <a:r>
              <a:rPr lang="en-US" sz="2400" dirty="0" err="1"/>
              <a:t>Jupyter</a:t>
            </a:r>
            <a:r>
              <a:rPr lang="en-US" sz="2400" dirty="0"/>
              <a:t> Notebooks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 err="1"/>
              <a:t>handson</a:t>
            </a:r>
            <a:r>
              <a:rPr lang="en-US" dirty="0"/>
              <a:t> workshop</a:t>
            </a:r>
            <a:endParaRPr lang="nl-NL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D411EA2-DB06-4FB5-AE65-098EBE38ACF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903913" y="5003800"/>
            <a:ext cx="3240087" cy="107950"/>
          </a:xfrm>
        </p:spPr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48" name="TextBox 47"/>
          <p:cNvSpPr txBox="1"/>
          <p:nvPr/>
        </p:nvSpPr>
        <p:spPr>
          <a:xfrm>
            <a:off x="719998" y="4264489"/>
            <a:ext cx="2683427" cy="6001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Lucas Jellema</a:t>
            </a:r>
          </a:p>
          <a:p>
            <a:r>
              <a:rPr lang="en-US" sz="1300" dirty="0"/>
              <a:t>Conclusion Machine Learning </a:t>
            </a:r>
            <a:r>
              <a:rPr lang="en-US" sz="1300" dirty="0" err="1"/>
              <a:t>Gilde</a:t>
            </a:r>
            <a:r>
              <a:rPr lang="en-US" sz="1300" dirty="0"/>
              <a:t> </a:t>
            </a:r>
          </a:p>
          <a:p>
            <a:r>
              <a:rPr lang="en-US" sz="1300" dirty="0"/>
              <a:t>21 </a:t>
            </a:r>
            <a:r>
              <a:rPr lang="en-US" sz="1300" dirty="0" err="1"/>
              <a:t>februari</a:t>
            </a:r>
            <a:r>
              <a:rPr lang="en-US" sz="1300" dirty="0"/>
              <a:t> 2019</a:t>
            </a:r>
            <a:endParaRPr lang="nl-NL" sz="1300" dirty="0" err="1"/>
          </a:p>
        </p:txBody>
      </p:sp>
      <p:pic>
        <p:nvPicPr>
          <p:cNvPr id="17410" name="Picture 2" descr="Image result for business understanding">
            <a:extLst>
              <a:ext uri="{FF2B5EF4-FFF2-40B4-BE49-F238E27FC236}">
                <a16:creationId xmlns:a16="http://schemas.microsoft.com/office/drawing/2014/main" id="{3E416294-ECC1-4BD7-B9F4-91147AB09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61" y="1080000"/>
            <a:ext cx="4000678" cy="27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61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156EE-CE59-45D4-95F8-EA52D6F55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6EFB1-14D8-4760-A538-7A44E54F8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DC704B-5CD5-4933-8618-CBDBB7502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5122" name="Picture 2" descr="Image result for wrangling">
            <a:extLst>
              <a:ext uri="{FF2B5EF4-FFF2-40B4-BE49-F238E27FC236}">
                <a16:creationId xmlns:a16="http://schemas.microsoft.com/office/drawing/2014/main" id="{3A26DF8B-2715-41F4-8153-1316C211E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533944"/>
            <a:ext cx="6896100" cy="432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749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37416-7098-418E-8087-8CF3FE2DF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kneden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810B7-689F-44CF-BC41-B7B283749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Ruwe ingrediënten combineren en manipuleren tot de juiste vorm en samenstelling is bereikt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F4BCE3-C09A-4D59-A0AA-D142E1959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4098" name="Picture 2" descr="Image result for kneading">
            <a:extLst>
              <a:ext uri="{FF2B5EF4-FFF2-40B4-BE49-F238E27FC236}">
                <a16:creationId xmlns:a16="http://schemas.microsoft.com/office/drawing/2014/main" id="{1304855A-7227-498F-8DAF-ED928101F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940" y="1524000"/>
            <a:ext cx="5027660" cy="33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0EF4F1-401C-48D2-A782-49D5023EC162}"/>
              </a:ext>
            </a:extLst>
          </p:cNvPr>
          <p:cNvSpPr txBox="1"/>
          <p:nvPr/>
        </p:nvSpPr>
        <p:spPr>
          <a:xfrm rot="1754513">
            <a:off x="2842261" y="3786996"/>
            <a:ext cx="541815" cy="307777"/>
          </a:xfrm>
          <a:prstGeom prst="rect">
            <a:avLst/>
          </a:prstGeom>
          <a:noFill/>
        </p:spPr>
        <p:txBody>
          <a:bodyPr wrap="none" lIns="0" tIns="0" rIns="0" bIns="0" rtlCol="0">
            <a:prstTxWarp prst="textCurveDown">
              <a:avLst/>
            </a:prstTxWarp>
            <a:spAutoFit/>
          </a:bodyPr>
          <a:lstStyle/>
          <a:p>
            <a:r>
              <a:rPr lang="nl-NL" sz="2000" dirty="0">
                <a:solidFill>
                  <a:schemeClr val="bg2">
                    <a:lumMod val="75000"/>
                  </a:schemeClr>
                </a:solidFill>
              </a:rPr>
              <a:t>Data</a:t>
            </a:r>
            <a:endParaRPr lang="en-NL" sz="2000" dirty="0" err="1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04D57-0F2B-4B97-A053-FCEFCF423490}"/>
              </a:ext>
            </a:extLst>
          </p:cNvPr>
          <p:cNvSpPr txBox="1"/>
          <p:nvPr/>
        </p:nvSpPr>
        <p:spPr>
          <a:xfrm rot="19489519">
            <a:off x="6179885" y="3368045"/>
            <a:ext cx="541815" cy="307777"/>
          </a:xfrm>
          <a:prstGeom prst="rect">
            <a:avLst/>
          </a:prstGeom>
          <a:noFill/>
        </p:spPr>
        <p:txBody>
          <a:bodyPr wrap="none" lIns="0" tIns="0" rIns="0" bIns="0" rtlCol="0">
            <a:prstTxWarp prst="textCurveUp">
              <a:avLst/>
            </a:prstTxWarp>
            <a:spAutoFit/>
          </a:bodyPr>
          <a:lstStyle/>
          <a:p>
            <a:r>
              <a:rPr lang="nl-NL" sz="2000" dirty="0">
                <a:solidFill>
                  <a:schemeClr val="accent3">
                    <a:lumMod val="75000"/>
                  </a:schemeClr>
                </a:solidFill>
              </a:rPr>
              <a:t>Data</a:t>
            </a:r>
            <a:endParaRPr lang="en-NL" sz="2000" dirty="0" err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42CD9E-F35D-4EC4-91C9-E1D0FE21D197}"/>
              </a:ext>
            </a:extLst>
          </p:cNvPr>
          <p:cNvSpPr txBox="1"/>
          <p:nvPr/>
        </p:nvSpPr>
        <p:spPr>
          <a:xfrm rot="2891337">
            <a:off x="3092512" y="1957227"/>
            <a:ext cx="1251946" cy="200055"/>
          </a:xfrm>
          <a:prstGeom prst="rect">
            <a:avLst/>
          </a:prstGeom>
          <a:noFill/>
        </p:spPr>
        <p:txBody>
          <a:bodyPr wrap="none" lIns="0" tIns="0" rIns="0" bIns="0" rtlCol="0">
            <a:prstTxWarp prst="textChevron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nl-NL" sz="1300" dirty="0">
                <a:solidFill>
                  <a:srgbClr val="C00000"/>
                </a:solidFill>
              </a:rPr>
              <a:t>AMIS Consultant</a:t>
            </a:r>
            <a:endParaRPr lang="en-NL" sz="1300" dirty="0" err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729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CA043-14DB-4A8A-BE33-02459A12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Flow –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raw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business </a:t>
            </a:r>
            <a:r>
              <a:rPr lang="nl-NL" dirty="0" err="1"/>
              <a:t>insight</a:t>
            </a:r>
            <a:r>
              <a:rPr lang="nl-NL" dirty="0"/>
              <a:t> &amp; action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0B3AB-8D15-4CE5-8ADB-640B485CD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7D939-12E4-4A0B-B438-BE3F2931F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9822" y="3758019"/>
            <a:ext cx="3240000" cy="108000"/>
          </a:xfrm>
        </p:spPr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2C4167-5E37-4696-A1EB-B9A10E073C5F}"/>
              </a:ext>
            </a:extLst>
          </p:cNvPr>
          <p:cNvSpPr/>
          <p:nvPr/>
        </p:nvSpPr>
        <p:spPr>
          <a:xfrm>
            <a:off x="140647" y="2261847"/>
            <a:ext cx="1182413" cy="69967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Raw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Operational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</a:rPr>
              <a:t> Data Sources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1F0AA9-3C2F-4107-9A33-0C3C089EF473}"/>
              </a:ext>
            </a:extLst>
          </p:cNvPr>
          <p:cNvSpPr/>
          <p:nvPr/>
        </p:nvSpPr>
        <p:spPr>
          <a:xfrm>
            <a:off x="2225581" y="2024603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200" dirty="0"/>
              <a:t>Data Warehouse</a:t>
            </a:r>
            <a:endParaRPr lang="en-NL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D5E5BC-CA65-45C9-AB58-27F8F8899C20}"/>
              </a:ext>
            </a:extLst>
          </p:cNvPr>
          <p:cNvSpPr/>
          <p:nvPr/>
        </p:nvSpPr>
        <p:spPr>
          <a:xfrm>
            <a:off x="2497537" y="2508322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200" dirty="0"/>
              <a:t>Data Lake</a:t>
            </a:r>
            <a:endParaRPr lang="en-NL" sz="12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33FEA80-29B9-47A5-883D-D341DF14B657}"/>
              </a:ext>
            </a:extLst>
          </p:cNvPr>
          <p:cNvSpPr/>
          <p:nvPr/>
        </p:nvSpPr>
        <p:spPr>
          <a:xfrm>
            <a:off x="1236299" y="2167253"/>
            <a:ext cx="1182413" cy="9382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bg1">
                    <a:lumMod val="50000"/>
                  </a:schemeClr>
                </a:solidFill>
              </a:rPr>
              <a:t>Data Pipeline</a:t>
            </a:r>
            <a:endParaRPr lang="en-NL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578317B-749F-48D6-AEA1-01D5EBF0F30D}"/>
              </a:ext>
            </a:extLst>
          </p:cNvPr>
          <p:cNvSpPr/>
          <p:nvPr/>
        </p:nvSpPr>
        <p:spPr>
          <a:xfrm>
            <a:off x="3447339" y="2167253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</a:t>
            </a:r>
            <a:r>
              <a:rPr lang="nl-NL" sz="1200" dirty="0" err="1"/>
              <a:t>Wrangling</a:t>
            </a:r>
            <a:endParaRPr lang="en-NL" sz="12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C011DD3-C39B-413A-8866-CA8389328563}"/>
              </a:ext>
            </a:extLst>
          </p:cNvPr>
          <p:cNvSpPr/>
          <p:nvPr/>
        </p:nvSpPr>
        <p:spPr>
          <a:xfrm>
            <a:off x="3042400" y="3169233"/>
            <a:ext cx="1182413" cy="4005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3rd party data sources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FCCEC8A-6DA9-410D-994D-2F8849771B91}"/>
              </a:ext>
            </a:extLst>
          </p:cNvPr>
          <p:cNvSpPr/>
          <p:nvPr/>
        </p:nvSpPr>
        <p:spPr>
          <a:xfrm>
            <a:off x="3906897" y="3383161"/>
            <a:ext cx="941455" cy="3101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algorithms</a:t>
            </a:r>
            <a:endParaRPr lang="en-NL" sz="11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0B25A86-6B95-41C6-89E2-A36128C17FA0}"/>
              </a:ext>
            </a:extLst>
          </p:cNvPr>
          <p:cNvSpPr/>
          <p:nvPr/>
        </p:nvSpPr>
        <p:spPr>
          <a:xfrm>
            <a:off x="4456210" y="2349390"/>
            <a:ext cx="1123344" cy="552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“Data Mart” </a:t>
            </a:r>
            <a:r>
              <a:rPr lang="nl-NL" sz="1000" dirty="0"/>
              <a:t>single </a:t>
            </a:r>
            <a:r>
              <a:rPr lang="nl-NL" sz="1000" dirty="0" err="1"/>
              <a:t>purpose</a:t>
            </a:r>
            <a:r>
              <a:rPr lang="nl-NL" sz="1000" dirty="0"/>
              <a:t> data set</a:t>
            </a:r>
            <a:endParaRPr lang="en-NL" sz="1200" dirty="0"/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06E72D94-B2C9-436F-9E53-09CD74C791F2}"/>
              </a:ext>
            </a:extLst>
          </p:cNvPr>
          <p:cNvSpPr/>
          <p:nvPr/>
        </p:nvSpPr>
        <p:spPr>
          <a:xfrm>
            <a:off x="5619034" y="1270410"/>
            <a:ext cx="1724968" cy="896843"/>
          </a:xfrm>
          <a:prstGeom prst="wedgeRectCallout">
            <a:avLst>
              <a:gd name="adj1" fmla="val -57694"/>
              <a:gd name="adj2" fmla="val 886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200" dirty="0"/>
              <a:t>Relationele Database</a:t>
            </a:r>
          </a:p>
          <a:p>
            <a:r>
              <a:rPr lang="nl-NL" sz="1200" dirty="0" err="1"/>
              <a:t>NoSQL</a:t>
            </a:r>
            <a:r>
              <a:rPr lang="nl-NL" sz="1200" dirty="0"/>
              <a:t> Database</a:t>
            </a:r>
          </a:p>
          <a:p>
            <a:r>
              <a:rPr lang="nl-NL" sz="1200" dirty="0" err="1"/>
              <a:t>Hadoop</a:t>
            </a:r>
            <a:endParaRPr lang="nl-NL" sz="1200" dirty="0"/>
          </a:p>
          <a:p>
            <a:r>
              <a:rPr lang="nl-NL" sz="1200" dirty="0"/>
              <a:t>Object Store</a:t>
            </a:r>
            <a:endParaRPr lang="en-NL" sz="1200" dirty="0"/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AE983F62-A66F-4FEE-9531-93A5CCD52C83}"/>
              </a:ext>
            </a:extLst>
          </p:cNvPr>
          <p:cNvSpPr/>
          <p:nvPr/>
        </p:nvSpPr>
        <p:spPr>
          <a:xfrm>
            <a:off x="1745749" y="288000"/>
            <a:ext cx="3060032" cy="1916911"/>
          </a:xfrm>
          <a:prstGeom prst="wedgeRectCallout">
            <a:avLst>
              <a:gd name="adj1" fmla="val 19285"/>
              <a:gd name="adj2" fmla="val 5831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200" dirty="0"/>
              <a:t>Verken, visualiseer, beschrijf</a:t>
            </a:r>
          </a:p>
          <a:p>
            <a:r>
              <a:rPr lang="nl-NL" sz="1200" dirty="0"/>
              <a:t>Extract, </a:t>
            </a:r>
            <a:r>
              <a:rPr lang="nl-NL" sz="1200" dirty="0" err="1"/>
              <a:t>parse,interpret</a:t>
            </a:r>
            <a:r>
              <a:rPr lang="nl-NL" sz="1200" dirty="0"/>
              <a:t> </a:t>
            </a:r>
          </a:p>
          <a:p>
            <a:r>
              <a:rPr lang="nl-NL" sz="1200" dirty="0" err="1"/>
              <a:t>Cleanse</a:t>
            </a:r>
            <a:r>
              <a:rPr lang="nl-NL" sz="1200" dirty="0"/>
              <a:t> &amp; </a:t>
            </a:r>
            <a:r>
              <a:rPr lang="nl-NL" sz="1200" dirty="0" err="1"/>
              <a:t>Validate</a:t>
            </a:r>
            <a:endParaRPr lang="nl-NL" sz="1200" dirty="0"/>
          </a:p>
          <a:p>
            <a:r>
              <a:rPr lang="nl-NL" sz="1200" dirty="0"/>
              <a:t>Filter, </a:t>
            </a:r>
            <a:r>
              <a:rPr lang="nl-NL" sz="1200" dirty="0" err="1"/>
              <a:t>Deduplicate</a:t>
            </a:r>
            <a:r>
              <a:rPr lang="nl-NL" sz="1200" dirty="0"/>
              <a:t>, </a:t>
            </a:r>
            <a:r>
              <a:rPr lang="nl-NL" sz="1200" dirty="0" err="1"/>
              <a:t>Denormalize</a:t>
            </a:r>
            <a:endParaRPr lang="nl-NL" sz="1200" dirty="0"/>
          </a:p>
          <a:p>
            <a:r>
              <a:rPr lang="nl-NL" sz="1200" dirty="0" err="1"/>
              <a:t>Unify</a:t>
            </a:r>
            <a:r>
              <a:rPr lang="nl-NL" sz="1200" dirty="0"/>
              <a:t> (units, </a:t>
            </a:r>
            <a:r>
              <a:rPr lang="nl-NL" sz="1200" dirty="0" err="1"/>
              <a:t>language</a:t>
            </a:r>
            <a:r>
              <a:rPr lang="nl-NL" sz="1200" dirty="0"/>
              <a:t>, spelling, </a:t>
            </a:r>
            <a:r>
              <a:rPr lang="nl-NL" sz="1200" dirty="0" err="1"/>
              <a:t>coding</a:t>
            </a:r>
            <a:r>
              <a:rPr lang="nl-NL" sz="1200" dirty="0"/>
              <a:t>)</a:t>
            </a:r>
          </a:p>
          <a:p>
            <a:r>
              <a:rPr lang="nl-NL" sz="1200" dirty="0" err="1"/>
              <a:t>Convert</a:t>
            </a:r>
            <a:r>
              <a:rPr lang="nl-NL" sz="1200" dirty="0"/>
              <a:t> &amp; </a:t>
            </a:r>
            <a:r>
              <a:rPr lang="nl-NL" sz="1200" dirty="0" err="1"/>
              <a:t>Transform</a:t>
            </a:r>
            <a:endParaRPr lang="nl-NL" sz="1200" dirty="0"/>
          </a:p>
          <a:p>
            <a:r>
              <a:rPr lang="nl-NL" sz="1200" dirty="0"/>
              <a:t>Anonimiseer, </a:t>
            </a:r>
            <a:r>
              <a:rPr lang="nl-NL" sz="1200" dirty="0" err="1"/>
              <a:t>Obfuscate</a:t>
            </a:r>
            <a:r>
              <a:rPr lang="nl-NL" sz="1200" dirty="0"/>
              <a:t>/</a:t>
            </a:r>
            <a:r>
              <a:rPr lang="nl-NL" sz="1200" dirty="0" err="1"/>
              <a:t>Redact</a:t>
            </a:r>
            <a:endParaRPr lang="nl-NL" sz="1200" dirty="0"/>
          </a:p>
          <a:p>
            <a:r>
              <a:rPr lang="nl-NL" sz="1200" dirty="0" err="1"/>
              <a:t>Enrich</a:t>
            </a:r>
            <a:endParaRPr lang="nl-NL" sz="1200" dirty="0"/>
          </a:p>
          <a:p>
            <a:r>
              <a:rPr lang="nl-NL" sz="1200" dirty="0" err="1"/>
              <a:t>Join</a:t>
            </a:r>
            <a:r>
              <a:rPr lang="nl-NL" sz="1200" dirty="0"/>
              <a:t>, </a:t>
            </a:r>
            <a:r>
              <a:rPr lang="nl-NL" sz="1200" dirty="0" err="1"/>
              <a:t>Aggregate</a:t>
            </a:r>
            <a:endParaRPr lang="nl-NL" sz="1200" dirty="0"/>
          </a:p>
          <a:p>
            <a:r>
              <a:rPr lang="nl-NL" sz="1200" dirty="0"/>
              <a:t>Feature engineering</a:t>
            </a:r>
            <a:endParaRPr lang="en-NL" sz="1200" dirty="0"/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1DABBAAB-9E88-4E0D-9203-8F5ECA3C943E}"/>
              </a:ext>
            </a:extLst>
          </p:cNvPr>
          <p:cNvSpPr/>
          <p:nvPr/>
        </p:nvSpPr>
        <p:spPr>
          <a:xfrm>
            <a:off x="5481873" y="2976247"/>
            <a:ext cx="2230575" cy="1921889"/>
          </a:xfrm>
          <a:prstGeom prst="wedgeRectCallout">
            <a:avLst>
              <a:gd name="adj1" fmla="val -78468"/>
              <a:gd name="adj2" fmla="val -226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200" dirty="0"/>
              <a:t>OCR</a:t>
            </a:r>
          </a:p>
          <a:p>
            <a:r>
              <a:rPr lang="nl-NL" sz="1200" dirty="0"/>
              <a:t>Speech </a:t>
            </a:r>
            <a:r>
              <a:rPr lang="nl-NL" sz="1200" dirty="0" err="1"/>
              <a:t>to</a:t>
            </a:r>
            <a:r>
              <a:rPr lang="nl-NL" sz="1200" dirty="0"/>
              <a:t> </a:t>
            </a:r>
            <a:r>
              <a:rPr lang="nl-NL" sz="1200" dirty="0" err="1"/>
              <a:t>Text</a:t>
            </a:r>
            <a:endParaRPr lang="nl-NL" sz="1200" dirty="0"/>
          </a:p>
          <a:p>
            <a:r>
              <a:rPr lang="nl-NL" sz="1200" dirty="0"/>
              <a:t>Sentiment Analysis</a:t>
            </a:r>
          </a:p>
          <a:p>
            <a:r>
              <a:rPr lang="nl-NL" sz="1200" dirty="0"/>
              <a:t>Gist / Topics </a:t>
            </a:r>
            <a:r>
              <a:rPr lang="nl-NL" sz="1200" dirty="0" err="1"/>
              <a:t>extraction</a:t>
            </a:r>
            <a:endParaRPr lang="nl-NL" sz="1200" dirty="0"/>
          </a:p>
          <a:p>
            <a:r>
              <a:rPr lang="nl-NL" sz="1200" dirty="0"/>
              <a:t>Image </a:t>
            </a:r>
            <a:r>
              <a:rPr lang="nl-NL" sz="1200" dirty="0" err="1"/>
              <a:t>recognition</a:t>
            </a:r>
            <a:endParaRPr lang="nl-NL" sz="1200" dirty="0"/>
          </a:p>
          <a:p>
            <a:r>
              <a:rPr lang="nl-NL" sz="1200" dirty="0" err="1"/>
              <a:t>Translation</a:t>
            </a:r>
            <a:endParaRPr lang="nl-NL" sz="1200" dirty="0"/>
          </a:p>
          <a:p>
            <a:r>
              <a:rPr lang="nl-NL" sz="1200" dirty="0"/>
              <a:t>Spelling </a:t>
            </a:r>
            <a:r>
              <a:rPr lang="nl-NL" sz="1200" dirty="0" err="1"/>
              <a:t>correction</a:t>
            </a:r>
            <a:endParaRPr lang="nl-NL" sz="1200" dirty="0"/>
          </a:p>
          <a:p>
            <a:r>
              <a:rPr lang="nl-NL" sz="1200" dirty="0" err="1"/>
              <a:t>Anomaly</a:t>
            </a:r>
            <a:r>
              <a:rPr lang="nl-NL" sz="1200" dirty="0"/>
              <a:t> </a:t>
            </a:r>
            <a:r>
              <a:rPr lang="nl-NL" sz="1200" dirty="0" err="1"/>
              <a:t>detection</a:t>
            </a:r>
            <a:endParaRPr lang="nl-NL" sz="1200" dirty="0"/>
          </a:p>
          <a:p>
            <a:r>
              <a:rPr lang="nl-NL" sz="1200" dirty="0" err="1"/>
              <a:t>Classification</a:t>
            </a:r>
            <a:endParaRPr lang="nl-NL" sz="1200" dirty="0"/>
          </a:p>
          <a:p>
            <a:r>
              <a:rPr lang="nl-NL" sz="1200" dirty="0" err="1"/>
              <a:t>Principal</a:t>
            </a:r>
            <a:r>
              <a:rPr lang="nl-NL" sz="1200" dirty="0"/>
              <a:t> Component Analysis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B051D8C-D25C-4354-A8F3-DB814B82B69C}"/>
              </a:ext>
            </a:extLst>
          </p:cNvPr>
          <p:cNvSpPr/>
          <p:nvPr/>
        </p:nvSpPr>
        <p:spPr>
          <a:xfrm rot="16200000">
            <a:off x="3877660" y="2991999"/>
            <a:ext cx="138080" cy="288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3E822BA-B2E7-4CC2-BEDF-99945E9D9399}"/>
              </a:ext>
            </a:extLst>
          </p:cNvPr>
          <p:cNvSpPr/>
          <p:nvPr/>
        </p:nvSpPr>
        <p:spPr>
          <a:xfrm rot="16200000">
            <a:off x="4155773" y="3205039"/>
            <a:ext cx="138080" cy="288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DB88B07C-AA6F-4715-B88F-82B9D642B715}"/>
              </a:ext>
            </a:extLst>
          </p:cNvPr>
          <p:cNvSpPr/>
          <p:nvPr/>
        </p:nvSpPr>
        <p:spPr>
          <a:xfrm>
            <a:off x="922855" y="3471640"/>
            <a:ext cx="1724968" cy="1338954"/>
          </a:xfrm>
          <a:prstGeom prst="wedgeRectCallout">
            <a:avLst>
              <a:gd name="adj1" fmla="val 78807"/>
              <a:gd name="adj2" fmla="val -513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200" dirty="0"/>
              <a:t>Open Data </a:t>
            </a:r>
            <a:r>
              <a:rPr lang="nl-NL" sz="1200" dirty="0" err="1"/>
              <a:t>APIs</a:t>
            </a:r>
            <a:r>
              <a:rPr lang="nl-NL" sz="1200" dirty="0"/>
              <a:t> (overheden, </a:t>
            </a:r>
            <a:r>
              <a:rPr lang="nl-NL" sz="1200" dirty="0" err="1"/>
              <a:t>NGOs</a:t>
            </a:r>
            <a:r>
              <a:rPr lang="nl-NL" sz="1200" dirty="0"/>
              <a:t>, bedrijven)</a:t>
            </a:r>
          </a:p>
          <a:p>
            <a:r>
              <a:rPr lang="nl-NL" sz="1200" dirty="0" err="1"/>
              <a:t>Social</a:t>
            </a:r>
            <a:r>
              <a:rPr lang="nl-NL" sz="1200" dirty="0"/>
              <a:t> Media</a:t>
            </a:r>
          </a:p>
          <a:p>
            <a:r>
              <a:rPr lang="nl-NL" sz="1200" dirty="0" err="1"/>
              <a:t>Kaggle</a:t>
            </a:r>
            <a:r>
              <a:rPr lang="nl-NL" sz="1200" dirty="0"/>
              <a:t>, </a:t>
            </a:r>
            <a:r>
              <a:rPr lang="nl-NL" sz="1200" dirty="0" err="1"/>
              <a:t>data.world</a:t>
            </a:r>
            <a:endParaRPr lang="nl-NL" sz="1200" dirty="0"/>
          </a:p>
          <a:p>
            <a:r>
              <a:rPr lang="nl-NL" sz="1200" dirty="0" err="1"/>
              <a:t>DaaS</a:t>
            </a:r>
            <a:r>
              <a:rPr lang="nl-NL" sz="1200" dirty="0"/>
              <a:t>-aanbieders</a:t>
            </a:r>
            <a:endParaRPr lang="en-NL" sz="12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A38F5D3-8434-4366-93BD-B0C5132208FA}"/>
              </a:ext>
            </a:extLst>
          </p:cNvPr>
          <p:cNvSpPr/>
          <p:nvPr/>
        </p:nvSpPr>
        <p:spPr>
          <a:xfrm rot="7564080">
            <a:off x="1672117" y="2082776"/>
            <a:ext cx="232099" cy="35814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7840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6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CA043-14DB-4A8A-BE33-02459A12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Flow –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raw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business </a:t>
            </a:r>
            <a:r>
              <a:rPr lang="nl-NL" dirty="0" err="1"/>
              <a:t>insight</a:t>
            </a:r>
            <a:r>
              <a:rPr lang="nl-NL" dirty="0"/>
              <a:t> &amp; action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0B3AB-8D15-4CE5-8ADB-640B485CD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7D939-12E4-4A0B-B438-BE3F2931F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9822" y="3758019"/>
            <a:ext cx="3240000" cy="108000"/>
          </a:xfrm>
        </p:spPr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2C4167-5E37-4696-A1EB-B9A10E073C5F}"/>
              </a:ext>
            </a:extLst>
          </p:cNvPr>
          <p:cNvSpPr/>
          <p:nvPr/>
        </p:nvSpPr>
        <p:spPr>
          <a:xfrm>
            <a:off x="140647" y="2261847"/>
            <a:ext cx="1182413" cy="69967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Raw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Operational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</a:rPr>
              <a:t> Data Sources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1F0AA9-3C2F-4107-9A33-0C3C089EF473}"/>
              </a:ext>
            </a:extLst>
          </p:cNvPr>
          <p:cNvSpPr/>
          <p:nvPr/>
        </p:nvSpPr>
        <p:spPr>
          <a:xfrm>
            <a:off x="2225581" y="2024603"/>
            <a:ext cx="1123344" cy="5525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Data Warehouse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D5E5BC-CA65-45C9-AB58-27F8F8899C20}"/>
              </a:ext>
            </a:extLst>
          </p:cNvPr>
          <p:cNvSpPr/>
          <p:nvPr/>
        </p:nvSpPr>
        <p:spPr>
          <a:xfrm>
            <a:off x="2497537" y="2508322"/>
            <a:ext cx="1123344" cy="5525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Data Lake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33FEA80-29B9-47A5-883D-D341DF14B657}"/>
              </a:ext>
            </a:extLst>
          </p:cNvPr>
          <p:cNvSpPr/>
          <p:nvPr/>
        </p:nvSpPr>
        <p:spPr>
          <a:xfrm>
            <a:off x="1236299" y="2167253"/>
            <a:ext cx="1182413" cy="9382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bg1">
                    <a:lumMod val="50000"/>
                  </a:schemeClr>
                </a:solidFill>
              </a:rPr>
              <a:t>Data Pipeline</a:t>
            </a:r>
            <a:endParaRPr lang="en-NL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578317B-749F-48D6-AEA1-01D5EBF0F30D}"/>
              </a:ext>
            </a:extLst>
          </p:cNvPr>
          <p:cNvSpPr/>
          <p:nvPr/>
        </p:nvSpPr>
        <p:spPr>
          <a:xfrm>
            <a:off x="3447339" y="2167253"/>
            <a:ext cx="1182413" cy="9382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Data </a:t>
            </a:r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Wrangling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C2FB4A9-F9A3-4BB3-B17F-B71CC6756F3A}"/>
              </a:ext>
            </a:extLst>
          </p:cNvPr>
          <p:cNvSpPr/>
          <p:nvPr/>
        </p:nvSpPr>
        <p:spPr>
          <a:xfrm>
            <a:off x="4456210" y="2349390"/>
            <a:ext cx="1123344" cy="552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“Data Mart” </a:t>
            </a:r>
            <a:r>
              <a:rPr lang="nl-NL" sz="1000" dirty="0"/>
              <a:t>single </a:t>
            </a:r>
            <a:r>
              <a:rPr lang="nl-NL" sz="1000" dirty="0" err="1"/>
              <a:t>purpose</a:t>
            </a:r>
            <a:r>
              <a:rPr lang="nl-NL" sz="1000" dirty="0"/>
              <a:t> data set</a:t>
            </a:r>
            <a:endParaRPr lang="en-NL" sz="12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C011DD3-C39B-413A-8866-CA8389328563}"/>
              </a:ext>
            </a:extLst>
          </p:cNvPr>
          <p:cNvSpPr/>
          <p:nvPr/>
        </p:nvSpPr>
        <p:spPr>
          <a:xfrm>
            <a:off x="3042400" y="3169233"/>
            <a:ext cx="1182413" cy="40059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3rd party data sources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FCCEC8A-6DA9-410D-994D-2F8849771B91}"/>
              </a:ext>
            </a:extLst>
          </p:cNvPr>
          <p:cNvSpPr/>
          <p:nvPr/>
        </p:nvSpPr>
        <p:spPr>
          <a:xfrm>
            <a:off x="3906897" y="3383161"/>
            <a:ext cx="941455" cy="31012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algorithms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515987B-4C90-432E-A4D8-15008CD1E461}"/>
              </a:ext>
            </a:extLst>
          </p:cNvPr>
          <p:cNvSpPr/>
          <p:nvPr/>
        </p:nvSpPr>
        <p:spPr>
          <a:xfrm>
            <a:off x="6724471" y="2595621"/>
            <a:ext cx="1819199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>
                <a:solidFill>
                  <a:schemeClr val="accent2">
                    <a:lumMod val="75000"/>
                  </a:schemeClr>
                </a:solidFill>
              </a:rPr>
              <a:t>Dashboard, Notification &amp; Alert Report, </a:t>
            </a:r>
            <a:r>
              <a:rPr lang="nl-NL" sz="1050" dirty="0" err="1">
                <a:solidFill>
                  <a:schemeClr val="accent2">
                    <a:lumMod val="75000"/>
                  </a:schemeClr>
                </a:solidFill>
              </a:rPr>
              <a:t>Visualization</a:t>
            </a:r>
            <a:r>
              <a:rPr lang="nl-NL" sz="105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000" dirty="0" err="1">
                <a:solidFill>
                  <a:schemeClr val="accent2">
                    <a:lumMod val="75000"/>
                  </a:schemeClr>
                </a:solidFill>
              </a:rPr>
              <a:t>Gamification</a:t>
            </a:r>
            <a:r>
              <a:rPr lang="nl-NL" sz="1000" dirty="0">
                <a:solidFill>
                  <a:schemeClr val="accent2">
                    <a:lumMod val="75000"/>
                  </a:schemeClr>
                </a:solidFill>
              </a:rPr>
              <a:t>, Data Explorer</a:t>
            </a:r>
            <a:endParaRPr lang="en-NL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4DEC6E8-E2A5-4DE7-A86D-27C244843F49}"/>
              </a:ext>
            </a:extLst>
          </p:cNvPr>
          <p:cNvSpPr/>
          <p:nvPr/>
        </p:nvSpPr>
        <p:spPr>
          <a:xfrm>
            <a:off x="6724472" y="3228538"/>
            <a:ext cx="1819197" cy="40059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Business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insight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what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when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who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and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why</a:t>
            </a:r>
            <a:endParaRPr lang="en-NL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EFD44DE-AB3C-4C0B-8512-FC2BDC3DF42F}"/>
              </a:ext>
            </a:extLst>
          </p:cNvPr>
          <p:cNvSpPr/>
          <p:nvPr/>
        </p:nvSpPr>
        <p:spPr>
          <a:xfrm>
            <a:off x="5517732" y="2526030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Business Intelligence</a:t>
            </a:r>
            <a:endParaRPr lang="en-NL" sz="1200" dirty="0"/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F9570062-135B-4264-87D1-6B9959A7B3E2}"/>
              </a:ext>
            </a:extLst>
          </p:cNvPr>
          <p:cNvSpPr/>
          <p:nvPr/>
        </p:nvSpPr>
        <p:spPr>
          <a:xfrm>
            <a:off x="4629752" y="726769"/>
            <a:ext cx="3460102" cy="1274998"/>
          </a:xfrm>
          <a:prstGeom prst="wedgeRectCallout">
            <a:avLst>
              <a:gd name="adj1" fmla="val -7227"/>
              <a:gd name="adj2" fmla="val 11194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200" dirty="0"/>
              <a:t>Ontwerp Visualisatie, Rapport, Dashboard, Notificatie, Animatie, </a:t>
            </a:r>
            <a:r>
              <a:rPr lang="nl-NL" sz="1200" dirty="0" err="1"/>
              <a:t>self-service</a:t>
            </a:r>
            <a:r>
              <a:rPr lang="nl-NL" sz="1200" dirty="0"/>
              <a:t> data verkenning voorziening </a:t>
            </a:r>
          </a:p>
          <a:p>
            <a:r>
              <a:rPr lang="nl-NL" sz="1200" dirty="0"/>
              <a:t>Multi-</a:t>
            </a:r>
            <a:r>
              <a:rPr lang="nl-NL" sz="1200" dirty="0" err="1"/>
              <a:t>channel</a:t>
            </a:r>
            <a:r>
              <a:rPr lang="nl-NL" sz="1200" dirty="0"/>
              <a:t>, pull/push, distributie, conditie</a:t>
            </a:r>
          </a:p>
          <a:p>
            <a:r>
              <a:rPr lang="nl-NL" sz="1200" dirty="0"/>
              <a:t>Implementeer | Test | </a:t>
            </a:r>
            <a:r>
              <a:rPr lang="nl-NL" sz="1200" dirty="0" err="1"/>
              <a:t>Roll</a:t>
            </a:r>
            <a:r>
              <a:rPr lang="nl-NL" sz="1200" dirty="0"/>
              <a:t> Out | </a:t>
            </a:r>
            <a:r>
              <a:rPr lang="nl-NL" sz="1200" dirty="0" err="1"/>
              <a:t>Operate</a:t>
            </a:r>
            <a:endParaRPr lang="nl-NL" sz="1200" dirty="0"/>
          </a:p>
          <a:p>
            <a:r>
              <a:rPr lang="nl-NL" sz="1200" dirty="0" err="1"/>
              <a:t>Enforce</a:t>
            </a:r>
            <a:r>
              <a:rPr lang="nl-NL" sz="1200" dirty="0"/>
              <a:t> Data </a:t>
            </a:r>
            <a:r>
              <a:rPr lang="nl-NL" sz="1200" dirty="0" err="1"/>
              <a:t>Authorization</a:t>
            </a:r>
            <a:endParaRPr lang="en-NL" sz="1200" dirty="0"/>
          </a:p>
        </p:txBody>
      </p:sp>
      <p:pic>
        <p:nvPicPr>
          <p:cNvPr id="13314" name="Picture 2" descr="Image result for bi tools">
            <a:extLst>
              <a:ext uri="{FF2B5EF4-FFF2-40B4-BE49-F238E27FC236}">
                <a16:creationId xmlns:a16="http://schemas.microsoft.com/office/drawing/2014/main" id="{6045C574-45C4-43B6-9A5D-DA130618D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367" y="3360595"/>
            <a:ext cx="2999105" cy="156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87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CA043-14DB-4A8A-BE33-02459A12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Flow –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raw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business </a:t>
            </a:r>
            <a:r>
              <a:rPr lang="nl-NL" dirty="0" err="1"/>
              <a:t>insight</a:t>
            </a:r>
            <a:r>
              <a:rPr lang="nl-NL" dirty="0"/>
              <a:t> &amp; action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0B3AB-8D15-4CE5-8ADB-640B485CD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7D939-12E4-4A0B-B438-BE3F2931F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9822" y="3758019"/>
            <a:ext cx="3240000" cy="108000"/>
          </a:xfrm>
        </p:spPr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2C4167-5E37-4696-A1EB-B9A10E073C5F}"/>
              </a:ext>
            </a:extLst>
          </p:cNvPr>
          <p:cNvSpPr/>
          <p:nvPr/>
        </p:nvSpPr>
        <p:spPr>
          <a:xfrm>
            <a:off x="140647" y="2261847"/>
            <a:ext cx="1182413" cy="69967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Raw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Operational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</a:rPr>
              <a:t> Data Sources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1F0AA9-3C2F-4107-9A33-0C3C089EF473}"/>
              </a:ext>
            </a:extLst>
          </p:cNvPr>
          <p:cNvSpPr/>
          <p:nvPr/>
        </p:nvSpPr>
        <p:spPr>
          <a:xfrm>
            <a:off x="2225581" y="2024603"/>
            <a:ext cx="1123344" cy="5525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Data Warehouse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D5E5BC-CA65-45C9-AB58-27F8F8899C20}"/>
              </a:ext>
            </a:extLst>
          </p:cNvPr>
          <p:cNvSpPr/>
          <p:nvPr/>
        </p:nvSpPr>
        <p:spPr>
          <a:xfrm>
            <a:off x="2497537" y="2508322"/>
            <a:ext cx="1123344" cy="5525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Data Lake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33FEA80-29B9-47A5-883D-D341DF14B657}"/>
              </a:ext>
            </a:extLst>
          </p:cNvPr>
          <p:cNvSpPr/>
          <p:nvPr/>
        </p:nvSpPr>
        <p:spPr>
          <a:xfrm>
            <a:off x="1236299" y="2167253"/>
            <a:ext cx="1182413" cy="9382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bg1">
                    <a:lumMod val="50000"/>
                  </a:schemeClr>
                </a:solidFill>
              </a:rPr>
              <a:t>Data Pipeline</a:t>
            </a:r>
            <a:endParaRPr lang="en-NL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578317B-749F-48D6-AEA1-01D5EBF0F30D}"/>
              </a:ext>
            </a:extLst>
          </p:cNvPr>
          <p:cNvSpPr/>
          <p:nvPr/>
        </p:nvSpPr>
        <p:spPr>
          <a:xfrm>
            <a:off x="3447339" y="2167253"/>
            <a:ext cx="1182413" cy="9382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Data </a:t>
            </a:r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Wrangling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C2FB4A9-F9A3-4BB3-B17F-B71CC6756F3A}"/>
              </a:ext>
            </a:extLst>
          </p:cNvPr>
          <p:cNvSpPr/>
          <p:nvPr/>
        </p:nvSpPr>
        <p:spPr>
          <a:xfrm>
            <a:off x="4456210" y="2349390"/>
            <a:ext cx="1123344" cy="552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“Data Mart” </a:t>
            </a:r>
            <a:r>
              <a:rPr lang="nl-NL" sz="1000" dirty="0"/>
              <a:t>single </a:t>
            </a:r>
            <a:r>
              <a:rPr lang="nl-NL" sz="1000" dirty="0" err="1"/>
              <a:t>purpose</a:t>
            </a:r>
            <a:r>
              <a:rPr lang="nl-NL" sz="1000" dirty="0"/>
              <a:t> data set</a:t>
            </a:r>
            <a:endParaRPr lang="en-NL" sz="12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C011DD3-C39B-413A-8866-CA8389328563}"/>
              </a:ext>
            </a:extLst>
          </p:cNvPr>
          <p:cNvSpPr/>
          <p:nvPr/>
        </p:nvSpPr>
        <p:spPr>
          <a:xfrm>
            <a:off x="3042400" y="3169233"/>
            <a:ext cx="1182413" cy="40059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3rd party data sources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FCCEC8A-6DA9-410D-994D-2F8849771B91}"/>
              </a:ext>
            </a:extLst>
          </p:cNvPr>
          <p:cNvSpPr/>
          <p:nvPr/>
        </p:nvSpPr>
        <p:spPr>
          <a:xfrm>
            <a:off x="3906897" y="3383161"/>
            <a:ext cx="941455" cy="31012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algorithms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B14B637-6B16-4B98-A4A9-607AB72C01D1}"/>
              </a:ext>
            </a:extLst>
          </p:cNvPr>
          <p:cNvSpPr/>
          <p:nvPr/>
        </p:nvSpPr>
        <p:spPr>
          <a:xfrm>
            <a:off x="6700145" y="1973476"/>
            <a:ext cx="1425058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Machine Learning Model</a:t>
            </a:r>
            <a:endParaRPr lang="en-NL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515987B-4C90-432E-A4D8-15008CD1E461}"/>
              </a:ext>
            </a:extLst>
          </p:cNvPr>
          <p:cNvSpPr/>
          <p:nvPr/>
        </p:nvSpPr>
        <p:spPr>
          <a:xfrm>
            <a:off x="6724471" y="2595621"/>
            <a:ext cx="1819199" cy="5525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>
                <a:solidFill>
                  <a:schemeClr val="bg1">
                    <a:lumMod val="50000"/>
                  </a:schemeClr>
                </a:solidFill>
              </a:rPr>
              <a:t>Dashboard, Notification &amp; Alert Report, </a:t>
            </a:r>
            <a:r>
              <a:rPr lang="nl-NL" sz="1050" dirty="0" err="1">
                <a:solidFill>
                  <a:schemeClr val="bg1">
                    <a:lumMod val="50000"/>
                  </a:schemeClr>
                </a:solidFill>
              </a:rPr>
              <a:t>Visualization</a:t>
            </a:r>
            <a:r>
              <a:rPr lang="nl-NL" sz="105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nl-NL" sz="1000" dirty="0" err="1">
                <a:solidFill>
                  <a:schemeClr val="bg2">
                    <a:lumMod val="75000"/>
                  </a:schemeClr>
                </a:solidFill>
              </a:rPr>
              <a:t>Gamification</a:t>
            </a:r>
            <a:r>
              <a:rPr lang="nl-NL" sz="1000" dirty="0">
                <a:solidFill>
                  <a:schemeClr val="bg2">
                    <a:lumMod val="75000"/>
                  </a:schemeClr>
                </a:solidFill>
              </a:rPr>
              <a:t>, Data Explorer</a:t>
            </a:r>
            <a:endParaRPr lang="en-NL" sz="105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4DEC6E8-E2A5-4DE7-A86D-27C244843F49}"/>
              </a:ext>
            </a:extLst>
          </p:cNvPr>
          <p:cNvSpPr/>
          <p:nvPr/>
        </p:nvSpPr>
        <p:spPr>
          <a:xfrm>
            <a:off x="6724472" y="3228538"/>
            <a:ext cx="1819197" cy="40059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Business insight: what, when, who and </a:t>
            </a:r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why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05EAC26-F26C-495C-B45C-928CE12DA79D}"/>
              </a:ext>
            </a:extLst>
          </p:cNvPr>
          <p:cNvSpPr/>
          <p:nvPr/>
        </p:nvSpPr>
        <p:spPr>
          <a:xfrm>
            <a:off x="5522483" y="1846333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Machine Learning</a:t>
            </a:r>
            <a:endParaRPr lang="en-NL" sz="1200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511F96C-A13F-41FD-A270-9BC6693E792F}"/>
              </a:ext>
            </a:extLst>
          </p:cNvPr>
          <p:cNvSpPr/>
          <p:nvPr/>
        </p:nvSpPr>
        <p:spPr>
          <a:xfrm>
            <a:off x="8023409" y="1898212"/>
            <a:ext cx="938047" cy="63296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Deploy</a:t>
            </a:r>
            <a:r>
              <a:rPr lang="nl-NL" sz="1100" dirty="0"/>
              <a:t> &amp; </a:t>
            </a:r>
            <a:r>
              <a:rPr lang="nl-NL" sz="1100" dirty="0" err="1"/>
              <a:t>Leverage</a:t>
            </a:r>
            <a:endParaRPr lang="en-NL" sz="1100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EFD44DE-AB3C-4C0B-8512-FC2BDC3DF42F}"/>
              </a:ext>
            </a:extLst>
          </p:cNvPr>
          <p:cNvSpPr/>
          <p:nvPr/>
        </p:nvSpPr>
        <p:spPr>
          <a:xfrm>
            <a:off x="5517732" y="2526030"/>
            <a:ext cx="1206739" cy="9382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 dirty="0">
                <a:solidFill>
                  <a:schemeClr val="bg1">
                    <a:lumMod val="50000"/>
                  </a:schemeClr>
                </a:solidFill>
              </a:rPr>
              <a:t>Business Intelligence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641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2D5D5-1813-476D-8A43-5B0F18562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Niveaus van AI/Machine Learning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11142-40E0-4BC3-8FD6-00E1A7975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Generic</a:t>
            </a:r>
            <a:r>
              <a:rPr lang="nl-NL" dirty="0"/>
              <a:t>, Out of </a:t>
            </a:r>
            <a:r>
              <a:rPr lang="nl-NL" dirty="0" err="1"/>
              <a:t>the</a:t>
            </a:r>
            <a:r>
              <a:rPr lang="nl-NL" dirty="0"/>
              <a:t> box, ready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(AI Services)</a:t>
            </a:r>
          </a:p>
          <a:p>
            <a:pPr lvl="1"/>
            <a:r>
              <a:rPr lang="nl-NL" dirty="0"/>
              <a:t>OCR, Image &amp; Video </a:t>
            </a:r>
            <a:r>
              <a:rPr lang="nl-NL" dirty="0" err="1"/>
              <a:t>Recognition</a:t>
            </a:r>
            <a:r>
              <a:rPr lang="nl-NL" dirty="0"/>
              <a:t>, Sentiment Analysis, Speech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, </a:t>
            </a:r>
            <a:r>
              <a:rPr lang="nl-NL" dirty="0" err="1"/>
              <a:t>Text</a:t>
            </a:r>
            <a:r>
              <a:rPr lang="nl-NL" dirty="0"/>
              <a:t> Gist/Summary,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Speech</a:t>
            </a:r>
          </a:p>
          <a:p>
            <a:r>
              <a:rPr lang="nl-NL" dirty="0" err="1"/>
              <a:t>Guided</a:t>
            </a:r>
            <a:r>
              <a:rPr lang="nl-NL" dirty="0"/>
              <a:t> training met je eigen data van een </a:t>
            </a:r>
            <a:r>
              <a:rPr lang="nl-NL" dirty="0" err="1"/>
              <a:t>voorgedefinieerd</a:t>
            </a:r>
            <a:r>
              <a:rPr lang="nl-NL" dirty="0"/>
              <a:t> model voor specifieke toepassing</a:t>
            </a:r>
          </a:p>
          <a:p>
            <a:pPr lvl="1"/>
            <a:r>
              <a:rPr lang="nl-NL" dirty="0" err="1"/>
              <a:t>IoT</a:t>
            </a:r>
            <a:r>
              <a:rPr lang="nl-NL" dirty="0"/>
              <a:t> </a:t>
            </a:r>
            <a:r>
              <a:rPr lang="nl-NL" dirty="0" err="1"/>
              <a:t>Predictive</a:t>
            </a:r>
            <a:r>
              <a:rPr lang="nl-NL" dirty="0"/>
              <a:t> Analytics, Forecast, </a:t>
            </a:r>
            <a:r>
              <a:rPr lang="nl-NL" dirty="0" err="1"/>
              <a:t>Recommendation</a:t>
            </a:r>
            <a:r>
              <a:rPr lang="nl-NL" dirty="0"/>
              <a:t>, </a:t>
            </a:r>
            <a:r>
              <a:rPr lang="nl-NL" dirty="0" err="1"/>
              <a:t>ChatBot</a:t>
            </a:r>
            <a:r>
              <a:rPr lang="nl-NL" dirty="0"/>
              <a:t>, Cloud Talent</a:t>
            </a:r>
          </a:p>
          <a:p>
            <a:r>
              <a:rPr lang="nl-NL" dirty="0"/>
              <a:t>Do </a:t>
            </a:r>
            <a:r>
              <a:rPr lang="nl-NL" dirty="0" err="1"/>
              <a:t>it</a:t>
            </a:r>
            <a:r>
              <a:rPr lang="nl-NL" dirty="0"/>
              <a:t> (</a:t>
            </a:r>
            <a:r>
              <a:rPr lang="nl-NL" dirty="0" err="1"/>
              <a:t>largely</a:t>
            </a:r>
            <a:r>
              <a:rPr lang="nl-NL" dirty="0"/>
              <a:t>) </a:t>
            </a:r>
            <a:r>
              <a:rPr lang="nl-NL" dirty="0" err="1"/>
              <a:t>yourself</a:t>
            </a:r>
            <a:r>
              <a:rPr lang="nl-NL" dirty="0"/>
              <a:t> ML </a:t>
            </a:r>
          </a:p>
          <a:p>
            <a:pPr lvl="1"/>
            <a:r>
              <a:rPr lang="nl-NL" dirty="0"/>
              <a:t>Train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model on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data set </a:t>
            </a:r>
            <a:r>
              <a:rPr lang="nl-NL" dirty="0" err="1"/>
              <a:t>using</a:t>
            </a:r>
            <a:r>
              <a:rPr lang="nl-NL" dirty="0"/>
              <a:t> </a:t>
            </a:r>
            <a:r>
              <a:rPr lang="nl-NL" dirty="0" err="1"/>
              <a:t>frameworks</a:t>
            </a:r>
            <a:r>
              <a:rPr lang="nl-NL" dirty="0"/>
              <a:t>, </a:t>
            </a:r>
            <a:r>
              <a:rPr lang="nl-NL" dirty="0" err="1"/>
              <a:t>libraries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raw</a:t>
            </a:r>
            <a:r>
              <a:rPr lang="nl-NL" dirty="0"/>
              <a:t> </a:t>
            </a:r>
            <a:r>
              <a:rPr lang="nl-NL" dirty="0" err="1"/>
              <a:t>technologies</a:t>
            </a:r>
            <a:endParaRPr lang="nl-NL" dirty="0"/>
          </a:p>
          <a:p>
            <a:pPr lvl="1"/>
            <a:r>
              <a:rPr lang="nl-NL" dirty="0"/>
              <a:t>En: Google </a:t>
            </a:r>
            <a:r>
              <a:rPr lang="nl-NL" dirty="0" err="1"/>
              <a:t>AutoML</a:t>
            </a:r>
            <a:r>
              <a:rPr lang="nl-NL" dirty="0"/>
              <a:t> &amp; AWS </a:t>
            </a:r>
            <a:r>
              <a:rPr lang="nl-NL" dirty="0" err="1"/>
              <a:t>SageMaker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DF640A-EE91-45FC-B115-EDF294311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36406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7D4CF-6E79-4BEF-B0C9-7BE1174AD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AWS AI &amp; Machine Learning (</a:t>
            </a:r>
            <a:r>
              <a:rPr lang="nl-NL" dirty="0" err="1"/>
              <a:t>powered</a:t>
            </a:r>
            <a:r>
              <a:rPr lang="nl-NL" dirty="0"/>
              <a:t>) services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AFC6B4-98D3-4440-A4A1-C6756D279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7169" name="Picture 1" descr="VISION &#10;CHATØOtS &#10;SPEECH &#10;Al Services &#10;ML Services &#10;ML Framewoi•, &#10;+ Infrastructur &#10;Oxnet &#10;Amazon &#10;GLUON &#10;INTERFACES &#10;oe &#10;LANGUAGES &#10;AWS Gremgrass &#10;PYTbRCH &#10;FRAMEWORKS &#10;INFRASTRUCTURE ">
            <a:extLst>
              <a:ext uri="{FF2B5EF4-FFF2-40B4-BE49-F238E27FC236}">
                <a16:creationId xmlns:a16="http://schemas.microsoft.com/office/drawing/2014/main" id="{DD84AE36-6715-417F-9B87-C844A242B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7" y="1079838"/>
            <a:ext cx="9249103" cy="349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0A9430-043D-4711-9433-BD61CE723E02}"/>
              </a:ext>
            </a:extLst>
          </p:cNvPr>
          <p:cNvSpPr txBox="1"/>
          <p:nvPr/>
        </p:nvSpPr>
        <p:spPr>
          <a:xfrm>
            <a:off x="8165556" y="2170987"/>
            <a:ext cx="73898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dirty="0" err="1">
                <a:solidFill>
                  <a:schemeClr val="bg1"/>
                </a:solidFill>
              </a:rPr>
              <a:t>Personalize</a:t>
            </a:r>
            <a:endParaRPr lang="en-NL" sz="1100" dirty="0" err="1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DFC576-C432-477A-B597-654D0512A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949" y="1832182"/>
            <a:ext cx="583013" cy="513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412D75-F8E9-4335-B87B-9F7E1ABE93E6}"/>
              </a:ext>
            </a:extLst>
          </p:cNvPr>
          <p:cNvSpPr txBox="1"/>
          <p:nvPr/>
        </p:nvSpPr>
        <p:spPr>
          <a:xfrm>
            <a:off x="6149008" y="2170987"/>
            <a:ext cx="54822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dirty="0">
                <a:solidFill>
                  <a:schemeClr val="bg1"/>
                </a:solidFill>
              </a:rPr>
              <a:t>Forecast</a:t>
            </a:r>
            <a:endParaRPr lang="en-NL" sz="1100" dirty="0" err="1">
              <a:solidFill>
                <a:schemeClr val="bg1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0652C8D-06C3-4888-9A06-15CC64CAA47F}"/>
              </a:ext>
            </a:extLst>
          </p:cNvPr>
          <p:cNvSpPr/>
          <p:nvPr/>
        </p:nvSpPr>
        <p:spPr>
          <a:xfrm>
            <a:off x="7397342" y="1986333"/>
            <a:ext cx="297180" cy="2050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CBAEAB-F145-46CA-8E2B-B48A31257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940" y="1900296"/>
            <a:ext cx="741519" cy="43996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D56CEB1-BD34-4B62-B8FA-BC266E18F966}"/>
              </a:ext>
            </a:extLst>
          </p:cNvPr>
          <p:cNvSpPr/>
          <p:nvPr/>
        </p:nvSpPr>
        <p:spPr>
          <a:xfrm>
            <a:off x="5135880" y="1965960"/>
            <a:ext cx="297180" cy="2050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748043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CA043-14DB-4A8A-BE33-02459A12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Flow –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raw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business </a:t>
            </a:r>
            <a:r>
              <a:rPr lang="nl-NL" dirty="0" err="1"/>
              <a:t>insight</a:t>
            </a:r>
            <a:r>
              <a:rPr lang="nl-NL" dirty="0"/>
              <a:t> &amp; action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0B3AB-8D15-4CE5-8ADB-640B485CD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7D939-12E4-4A0B-B438-BE3F2931F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9822" y="3758019"/>
            <a:ext cx="3240000" cy="108000"/>
          </a:xfrm>
        </p:spPr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2C4167-5E37-4696-A1EB-B9A10E073C5F}"/>
              </a:ext>
            </a:extLst>
          </p:cNvPr>
          <p:cNvSpPr/>
          <p:nvPr/>
        </p:nvSpPr>
        <p:spPr>
          <a:xfrm>
            <a:off x="140647" y="2261847"/>
            <a:ext cx="1182413" cy="69967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Raw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Operational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</a:rPr>
              <a:t> Data Sources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1F0AA9-3C2F-4107-9A33-0C3C089EF473}"/>
              </a:ext>
            </a:extLst>
          </p:cNvPr>
          <p:cNvSpPr/>
          <p:nvPr/>
        </p:nvSpPr>
        <p:spPr>
          <a:xfrm>
            <a:off x="2225581" y="2024603"/>
            <a:ext cx="1123344" cy="5525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Data Warehouse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D5E5BC-CA65-45C9-AB58-27F8F8899C20}"/>
              </a:ext>
            </a:extLst>
          </p:cNvPr>
          <p:cNvSpPr/>
          <p:nvPr/>
        </p:nvSpPr>
        <p:spPr>
          <a:xfrm>
            <a:off x="2497537" y="2508322"/>
            <a:ext cx="1123344" cy="5525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Data Lake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33FEA80-29B9-47A5-883D-D341DF14B657}"/>
              </a:ext>
            </a:extLst>
          </p:cNvPr>
          <p:cNvSpPr/>
          <p:nvPr/>
        </p:nvSpPr>
        <p:spPr>
          <a:xfrm>
            <a:off x="1236299" y="2167253"/>
            <a:ext cx="1182413" cy="9382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bg1">
                    <a:lumMod val="50000"/>
                  </a:schemeClr>
                </a:solidFill>
              </a:rPr>
              <a:t>Data Pipeline</a:t>
            </a:r>
            <a:endParaRPr lang="en-NL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578317B-749F-48D6-AEA1-01D5EBF0F30D}"/>
              </a:ext>
            </a:extLst>
          </p:cNvPr>
          <p:cNvSpPr/>
          <p:nvPr/>
        </p:nvSpPr>
        <p:spPr>
          <a:xfrm>
            <a:off x="3447339" y="2167253"/>
            <a:ext cx="1182413" cy="9382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Data </a:t>
            </a:r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Wrangling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C2FB4A9-F9A3-4BB3-B17F-B71CC6756F3A}"/>
              </a:ext>
            </a:extLst>
          </p:cNvPr>
          <p:cNvSpPr/>
          <p:nvPr/>
        </p:nvSpPr>
        <p:spPr>
          <a:xfrm>
            <a:off x="4456210" y="2349390"/>
            <a:ext cx="1123344" cy="552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“Data Mart” </a:t>
            </a:r>
            <a:r>
              <a:rPr lang="nl-NL" sz="1000" dirty="0"/>
              <a:t>single </a:t>
            </a:r>
            <a:r>
              <a:rPr lang="nl-NL" sz="1000" dirty="0" err="1"/>
              <a:t>purpose</a:t>
            </a:r>
            <a:r>
              <a:rPr lang="nl-NL" sz="1000" dirty="0"/>
              <a:t> data set</a:t>
            </a:r>
            <a:endParaRPr lang="en-NL" sz="12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C011DD3-C39B-413A-8866-CA8389328563}"/>
              </a:ext>
            </a:extLst>
          </p:cNvPr>
          <p:cNvSpPr/>
          <p:nvPr/>
        </p:nvSpPr>
        <p:spPr>
          <a:xfrm>
            <a:off x="3042400" y="3169233"/>
            <a:ext cx="1182413" cy="40059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3rd party data sources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FCCEC8A-6DA9-410D-994D-2F8849771B91}"/>
              </a:ext>
            </a:extLst>
          </p:cNvPr>
          <p:cNvSpPr/>
          <p:nvPr/>
        </p:nvSpPr>
        <p:spPr>
          <a:xfrm>
            <a:off x="3906897" y="3383161"/>
            <a:ext cx="941455" cy="31012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algorithms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B14B637-6B16-4B98-A4A9-607AB72C01D1}"/>
              </a:ext>
            </a:extLst>
          </p:cNvPr>
          <p:cNvSpPr/>
          <p:nvPr/>
        </p:nvSpPr>
        <p:spPr>
          <a:xfrm>
            <a:off x="6700145" y="1973476"/>
            <a:ext cx="1425058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Machine Learning Model</a:t>
            </a:r>
            <a:endParaRPr lang="en-NL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515987B-4C90-432E-A4D8-15008CD1E461}"/>
              </a:ext>
            </a:extLst>
          </p:cNvPr>
          <p:cNvSpPr/>
          <p:nvPr/>
        </p:nvSpPr>
        <p:spPr>
          <a:xfrm>
            <a:off x="6724471" y="2595621"/>
            <a:ext cx="1819199" cy="5525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>
                <a:solidFill>
                  <a:schemeClr val="bg1">
                    <a:lumMod val="50000"/>
                  </a:schemeClr>
                </a:solidFill>
              </a:rPr>
              <a:t>Dashboard, Notification &amp; Alert Report, </a:t>
            </a:r>
            <a:r>
              <a:rPr lang="nl-NL" sz="1050" dirty="0" err="1">
                <a:solidFill>
                  <a:schemeClr val="bg1">
                    <a:lumMod val="50000"/>
                  </a:schemeClr>
                </a:solidFill>
              </a:rPr>
              <a:t>Visualization</a:t>
            </a:r>
            <a:r>
              <a:rPr lang="nl-NL" sz="105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nl-NL" sz="1000" dirty="0" err="1">
                <a:solidFill>
                  <a:schemeClr val="bg2">
                    <a:lumMod val="75000"/>
                  </a:schemeClr>
                </a:solidFill>
              </a:rPr>
              <a:t>Gamification</a:t>
            </a:r>
            <a:r>
              <a:rPr lang="nl-NL" sz="1000" dirty="0">
                <a:solidFill>
                  <a:schemeClr val="bg2">
                    <a:lumMod val="75000"/>
                  </a:schemeClr>
                </a:solidFill>
              </a:rPr>
              <a:t>, Data Explorer</a:t>
            </a:r>
            <a:endParaRPr lang="en-NL" sz="105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4DEC6E8-E2A5-4DE7-A86D-27C244843F49}"/>
              </a:ext>
            </a:extLst>
          </p:cNvPr>
          <p:cNvSpPr/>
          <p:nvPr/>
        </p:nvSpPr>
        <p:spPr>
          <a:xfrm>
            <a:off x="6724472" y="3228538"/>
            <a:ext cx="1819197" cy="40059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Business insight: what, when, who and </a:t>
            </a:r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why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05EAC26-F26C-495C-B45C-928CE12DA79D}"/>
              </a:ext>
            </a:extLst>
          </p:cNvPr>
          <p:cNvSpPr/>
          <p:nvPr/>
        </p:nvSpPr>
        <p:spPr>
          <a:xfrm>
            <a:off x="5522483" y="1846333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Machine Learning</a:t>
            </a:r>
            <a:endParaRPr lang="en-NL" sz="1200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511F96C-A13F-41FD-A270-9BC6693E792F}"/>
              </a:ext>
            </a:extLst>
          </p:cNvPr>
          <p:cNvSpPr/>
          <p:nvPr/>
        </p:nvSpPr>
        <p:spPr>
          <a:xfrm>
            <a:off x="8023409" y="1898212"/>
            <a:ext cx="938047" cy="63296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Deploy</a:t>
            </a:r>
            <a:r>
              <a:rPr lang="nl-NL" sz="1100" dirty="0"/>
              <a:t> &amp; </a:t>
            </a:r>
            <a:r>
              <a:rPr lang="nl-NL" sz="1100" dirty="0" err="1"/>
              <a:t>Leverage</a:t>
            </a:r>
            <a:endParaRPr lang="en-NL" sz="1100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EFD44DE-AB3C-4C0B-8512-FC2BDC3DF42F}"/>
              </a:ext>
            </a:extLst>
          </p:cNvPr>
          <p:cNvSpPr/>
          <p:nvPr/>
        </p:nvSpPr>
        <p:spPr>
          <a:xfrm>
            <a:off x="5517732" y="2526030"/>
            <a:ext cx="1206739" cy="9382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 dirty="0">
                <a:solidFill>
                  <a:schemeClr val="bg1">
                    <a:lumMod val="50000"/>
                  </a:schemeClr>
                </a:solidFill>
              </a:rPr>
              <a:t>Business Intelligence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82871A26-0A6A-423A-AF33-8E93C00CE851}"/>
              </a:ext>
            </a:extLst>
          </p:cNvPr>
          <p:cNvSpPr/>
          <p:nvPr/>
        </p:nvSpPr>
        <p:spPr>
          <a:xfrm>
            <a:off x="4339304" y="669779"/>
            <a:ext cx="2480499" cy="1172289"/>
          </a:xfrm>
          <a:prstGeom prst="wedgeRectCallout">
            <a:avLst>
              <a:gd name="adj1" fmla="val 16827"/>
              <a:gd name="adj2" fmla="val 7456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200" dirty="0"/>
              <a:t>Selecteer algoritme</a:t>
            </a:r>
          </a:p>
          <a:p>
            <a:r>
              <a:rPr lang="nl-NL" sz="1200" dirty="0"/>
              <a:t>Configureer model</a:t>
            </a:r>
          </a:p>
          <a:p>
            <a:r>
              <a:rPr lang="nl-NL" sz="1200" dirty="0"/>
              <a:t>Train model met training data</a:t>
            </a:r>
          </a:p>
          <a:p>
            <a:r>
              <a:rPr lang="nl-NL" sz="1200" dirty="0"/>
              <a:t>Test Model</a:t>
            </a:r>
          </a:p>
          <a:p>
            <a:r>
              <a:rPr lang="nl-NL" sz="1200" dirty="0"/>
              <a:t>… itereer ….</a:t>
            </a:r>
          </a:p>
          <a:p>
            <a:r>
              <a:rPr lang="nl-NL" sz="1200" dirty="0"/>
              <a:t>Accepteer Model</a:t>
            </a:r>
            <a:endParaRPr lang="en-NL" sz="1200" dirty="0"/>
          </a:p>
        </p:txBody>
      </p:sp>
    </p:spTree>
    <p:extLst>
      <p:ext uri="{BB962C8B-B14F-4D97-AF65-F5344CB8AC3E}">
        <p14:creationId xmlns:p14="http://schemas.microsoft.com/office/powerpoint/2010/main" val="3813918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84A6C-2186-4DF1-9B0C-2D9E3D4C5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 err="1"/>
              <a:t>Leveraging</a:t>
            </a:r>
            <a:r>
              <a:rPr lang="nl-NL" dirty="0"/>
              <a:t> Machine Learning </a:t>
            </a:r>
            <a:r>
              <a:rPr lang="nl-NL" dirty="0" err="1"/>
              <a:t>models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190948-DFC3-480C-A816-51A5BD72A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7590965-0A03-40A2-9818-7797BF54E2F3}"/>
              </a:ext>
            </a:extLst>
          </p:cNvPr>
          <p:cNvSpPr/>
          <p:nvPr/>
        </p:nvSpPr>
        <p:spPr>
          <a:xfrm>
            <a:off x="720003" y="2969088"/>
            <a:ext cx="1123344" cy="552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“Data Mart” </a:t>
            </a:r>
            <a:r>
              <a:rPr lang="nl-NL" sz="1000" dirty="0"/>
              <a:t>single </a:t>
            </a:r>
            <a:r>
              <a:rPr lang="nl-NL" sz="1000" dirty="0" err="1"/>
              <a:t>purpose</a:t>
            </a:r>
            <a:r>
              <a:rPr lang="nl-NL" sz="1000" dirty="0"/>
              <a:t> data set</a:t>
            </a:r>
            <a:endParaRPr lang="en-NL" sz="12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33A8657-E5A5-4FC0-9564-326ACE206119}"/>
              </a:ext>
            </a:extLst>
          </p:cNvPr>
          <p:cNvSpPr/>
          <p:nvPr/>
        </p:nvSpPr>
        <p:spPr>
          <a:xfrm>
            <a:off x="2963938" y="2593174"/>
            <a:ext cx="1425058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Machine Learning Model</a:t>
            </a:r>
            <a:endParaRPr lang="en-NL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60EEDA3-74F4-40EE-B20C-4FACC072B83A}"/>
              </a:ext>
            </a:extLst>
          </p:cNvPr>
          <p:cNvSpPr/>
          <p:nvPr/>
        </p:nvSpPr>
        <p:spPr>
          <a:xfrm>
            <a:off x="1786276" y="2466031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Machine Learning</a:t>
            </a:r>
            <a:endParaRPr lang="en-NL" sz="1200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EEDAFC8-EADD-4B14-8A01-F5D1B2194D26}"/>
              </a:ext>
            </a:extLst>
          </p:cNvPr>
          <p:cNvSpPr/>
          <p:nvPr/>
        </p:nvSpPr>
        <p:spPr>
          <a:xfrm>
            <a:off x="4287202" y="2517910"/>
            <a:ext cx="938047" cy="63296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Deploy</a:t>
            </a:r>
            <a:r>
              <a:rPr lang="nl-NL" sz="1100" dirty="0"/>
              <a:t> &amp; </a:t>
            </a:r>
            <a:r>
              <a:rPr lang="nl-NL" sz="1100" dirty="0" err="1"/>
              <a:t>Leverage</a:t>
            </a:r>
            <a:endParaRPr lang="en-NL" sz="1100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55672B67-2BA5-46FF-9E52-681031058BE7}"/>
              </a:ext>
            </a:extLst>
          </p:cNvPr>
          <p:cNvSpPr/>
          <p:nvPr/>
        </p:nvSpPr>
        <p:spPr>
          <a:xfrm>
            <a:off x="5279378" y="2450766"/>
            <a:ext cx="876300" cy="767251"/>
          </a:xfrm>
          <a:prstGeom prst="cube">
            <a:avLst/>
          </a:prstGeom>
          <a:solidFill>
            <a:srgbClr val="EBF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accent2">
                    <a:lumMod val="50000"/>
                  </a:schemeClr>
                </a:solidFill>
              </a:rPr>
              <a:t>ML Model</a:t>
            </a:r>
            <a:endParaRPr lang="en-NL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" name="Partial Circle 9">
            <a:extLst>
              <a:ext uri="{FF2B5EF4-FFF2-40B4-BE49-F238E27FC236}">
                <a16:creationId xmlns:a16="http://schemas.microsoft.com/office/drawing/2014/main" id="{882D3B10-1138-4560-8BF9-3D811D33C4CA}"/>
              </a:ext>
            </a:extLst>
          </p:cNvPr>
          <p:cNvSpPr/>
          <p:nvPr/>
        </p:nvSpPr>
        <p:spPr>
          <a:xfrm>
            <a:off x="5783736" y="2259015"/>
            <a:ext cx="644069" cy="548896"/>
          </a:xfrm>
          <a:prstGeom prst="pie">
            <a:avLst>
              <a:gd name="adj1" fmla="val 10876556"/>
              <a:gd name="adj2" fmla="val 53393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tx1"/>
                </a:solidFill>
              </a:rPr>
              <a:t>API</a:t>
            </a:r>
          </a:p>
          <a:p>
            <a:pPr algn="ctr"/>
            <a:endParaRPr lang="en-NL" sz="1200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343FB1F-C206-4BE5-A34C-0961A79E5FD3}"/>
              </a:ext>
            </a:extLst>
          </p:cNvPr>
          <p:cNvSpPr/>
          <p:nvPr/>
        </p:nvSpPr>
        <p:spPr>
          <a:xfrm>
            <a:off x="6885836" y="1407431"/>
            <a:ext cx="1305835" cy="7740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Application</a:t>
            </a:r>
            <a:endParaRPr lang="en-NL" sz="1600" dirty="0"/>
          </a:p>
        </p:txBody>
      </p:sp>
      <p:pic>
        <p:nvPicPr>
          <p:cNvPr id="12" name="Picture 4" descr="Image result for user">
            <a:extLst>
              <a:ext uri="{FF2B5EF4-FFF2-40B4-BE49-F238E27FC236}">
                <a16:creationId xmlns:a16="http://schemas.microsoft.com/office/drawing/2014/main" id="{71C80300-38EC-40DC-B373-5200D4FCD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314" y="792000"/>
            <a:ext cx="702254" cy="67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2F12F587-D919-4BCB-B79E-9285FE133AD1}"/>
              </a:ext>
            </a:extLst>
          </p:cNvPr>
          <p:cNvSpPr/>
          <p:nvPr/>
        </p:nvSpPr>
        <p:spPr>
          <a:xfrm rot="19873166">
            <a:off x="6184822" y="1934750"/>
            <a:ext cx="890395" cy="349522"/>
          </a:xfrm>
          <a:prstGeom prst="left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712"/>
          </a:p>
        </p:txBody>
      </p:sp>
      <p:pic>
        <p:nvPicPr>
          <p:cNvPr id="14" name="Picture 6" descr="Image result for graduation hat">
            <a:extLst>
              <a:ext uri="{FF2B5EF4-FFF2-40B4-BE49-F238E27FC236}">
                <a16:creationId xmlns:a16="http://schemas.microsoft.com/office/drawing/2014/main" id="{31CA5D69-2F8A-48AA-9FD7-71DD0C238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10926">
            <a:off x="6474649" y="1077362"/>
            <a:ext cx="1169564" cy="71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39D0820D-4D60-4435-8DD5-EF3E73540283}"/>
              </a:ext>
            </a:extLst>
          </p:cNvPr>
          <p:cNvSpPr/>
          <p:nvPr/>
        </p:nvSpPr>
        <p:spPr>
          <a:xfrm>
            <a:off x="7664107" y="3578085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</a:t>
            </a:r>
            <a:r>
              <a:rPr lang="nl-NL" sz="1200" dirty="0" err="1"/>
              <a:t>Wrangling</a:t>
            </a:r>
            <a:endParaRPr lang="en-NL" sz="12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862979B-55E6-4B1D-A63C-09AB24D80225}"/>
              </a:ext>
            </a:extLst>
          </p:cNvPr>
          <p:cNvSpPr/>
          <p:nvPr/>
        </p:nvSpPr>
        <p:spPr>
          <a:xfrm>
            <a:off x="7905065" y="4546779"/>
            <a:ext cx="941455" cy="3101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algorithms</a:t>
            </a:r>
            <a:endParaRPr lang="en-NL" sz="1100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CD6F109-8081-4932-9609-B6501879F6A2}"/>
              </a:ext>
            </a:extLst>
          </p:cNvPr>
          <p:cNvSpPr/>
          <p:nvPr/>
        </p:nvSpPr>
        <p:spPr>
          <a:xfrm rot="16200000">
            <a:off x="8153941" y="4368657"/>
            <a:ext cx="138080" cy="288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B711AB63-7556-42E5-AFA4-73B1259AFE9E}"/>
              </a:ext>
            </a:extLst>
          </p:cNvPr>
          <p:cNvCxnSpPr>
            <a:stCxn id="17" idx="1"/>
          </p:cNvCxnSpPr>
          <p:nvPr/>
        </p:nvCxnSpPr>
        <p:spPr>
          <a:xfrm rot="10800000">
            <a:off x="6278881" y="2755069"/>
            <a:ext cx="1626185" cy="19467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Image result for business process">
            <a:extLst>
              <a:ext uri="{FF2B5EF4-FFF2-40B4-BE49-F238E27FC236}">
                <a16:creationId xmlns:a16="http://schemas.microsoft.com/office/drawing/2014/main" id="{8880F766-29B5-4518-A1FA-F928C4B5A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461" y="2624191"/>
            <a:ext cx="1839413" cy="79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C3663108-EEB8-4161-9781-9FDFDED9F213}"/>
              </a:ext>
            </a:extLst>
          </p:cNvPr>
          <p:cNvCxnSpPr>
            <a:cxnSpLocks/>
            <a:endCxn id="10" idx="0"/>
          </p:cNvCxnSpPr>
          <p:nvPr/>
        </p:nvCxnSpPr>
        <p:spPr>
          <a:xfrm rot="10800000">
            <a:off x="6427805" y="2533464"/>
            <a:ext cx="1236302" cy="180005"/>
          </a:xfrm>
          <a:prstGeom prst="bentConnector3">
            <a:avLst>
              <a:gd name="adj1" fmla="val -23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B7D350C8-AF5D-4262-9B81-568309563C55}"/>
              </a:ext>
            </a:extLst>
          </p:cNvPr>
          <p:cNvCxnSpPr>
            <a:cxnSpLocks/>
          </p:cNvCxnSpPr>
          <p:nvPr/>
        </p:nvCxnSpPr>
        <p:spPr>
          <a:xfrm rot="10800000">
            <a:off x="6437311" y="2532923"/>
            <a:ext cx="1929671" cy="214526"/>
          </a:xfrm>
          <a:prstGeom prst="bentConnector3">
            <a:avLst>
              <a:gd name="adj1" fmla="val 26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E9E953E-3E86-4330-9E0C-00083E0DC03D}"/>
              </a:ext>
            </a:extLst>
          </p:cNvPr>
          <p:cNvCxnSpPr/>
          <p:nvPr/>
        </p:nvCxnSpPr>
        <p:spPr>
          <a:xfrm rot="10800000">
            <a:off x="6374693" y="2640186"/>
            <a:ext cx="1289415" cy="505542"/>
          </a:xfrm>
          <a:prstGeom prst="bentConnector3">
            <a:avLst>
              <a:gd name="adj1" fmla="val 706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86" name="Picture 2" descr="Image result for business understanding">
            <a:extLst>
              <a:ext uri="{FF2B5EF4-FFF2-40B4-BE49-F238E27FC236}">
                <a16:creationId xmlns:a16="http://schemas.microsoft.com/office/drawing/2014/main" id="{2F092115-2E34-4254-9418-6E9EBD62E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255" y="3496639"/>
            <a:ext cx="1767994" cy="123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Arrow: Left-Right 33">
            <a:extLst>
              <a:ext uri="{FF2B5EF4-FFF2-40B4-BE49-F238E27FC236}">
                <a16:creationId xmlns:a16="http://schemas.microsoft.com/office/drawing/2014/main" id="{C89BECF8-98DA-495A-8341-85A573DDDC66}"/>
              </a:ext>
            </a:extLst>
          </p:cNvPr>
          <p:cNvSpPr/>
          <p:nvPr/>
        </p:nvSpPr>
        <p:spPr>
          <a:xfrm rot="18423084">
            <a:off x="4873581" y="3278272"/>
            <a:ext cx="661120" cy="349522"/>
          </a:xfrm>
          <a:prstGeom prst="left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712" dirty="0"/>
          </a:p>
        </p:txBody>
      </p:sp>
    </p:spTree>
    <p:extLst>
      <p:ext uri="{BB962C8B-B14F-4D97-AF65-F5344CB8AC3E}">
        <p14:creationId xmlns:p14="http://schemas.microsoft.com/office/powerpoint/2010/main" val="2067734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6" grpId="0" animBg="1"/>
      <p:bldP spid="17" grpId="0" animBg="1"/>
      <p:bldP spid="18" grpId="0" animBg="1"/>
      <p:bldP spid="3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CA043-14DB-4A8A-BE33-02459A12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[voorbeelden van] Technologie in Data Flow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0B3AB-8D15-4CE5-8ADB-640B485CD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7D939-12E4-4A0B-B438-BE3F2931F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9822" y="3758019"/>
            <a:ext cx="3240000" cy="108000"/>
          </a:xfrm>
        </p:spPr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2C4167-5E37-4696-A1EB-B9A10E073C5F}"/>
              </a:ext>
            </a:extLst>
          </p:cNvPr>
          <p:cNvSpPr/>
          <p:nvPr/>
        </p:nvSpPr>
        <p:spPr>
          <a:xfrm>
            <a:off x="140647" y="2261847"/>
            <a:ext cx="1182413" cy="699672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Raw</a:t>
            </a:r>
            <a:r>
              <a:rPr lang="nl-NL" sz="1100" dirty="0"/>
              <a:t>/ </a:t>
            </a:r>
            <a:r>
              <a:rPr lang="nl-NL" sz="1100" dirty="0" err="1"/>
              <a:t>Operational</a:t>
            </a:r>
            <a:r>
              <a:rPr lang="nl-NL" sz="1100" dirty="0"/>
              <a:t> Data Sources</a:t>
            </a:r>
            <a:endParaRPr lang="en-NL" sz="11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1F0AA9-3C2F-4107-9A33-0C3C089EF473}"/>
              </a:ext>
            </a:extLst>
          </p:cNvPr>
          <p:cNvSpPr/>
          <p:nvPr/>
        </p:nvSpPr>
        <p:spPr>
          <a:xfrm>
            <a:off x="2225581" y="2024603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Warehouse</a:t>
            </a:r>
            <a:endParaRPr lang="en-NL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D5E5BC-CA65-45C9-AB58-27F8F8899C20}"/>
              </a:ext>
            </a:extLst>
          </p:cNvPr>
          <p:cNvSpPr/>
          <p:nvPr/>
        </p:nvSpPr>
        <p:spPr>
          <a:xfrm>
            <a:off x="2497537" y="2508322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Lake</a:t>
            </a:r>
            <a:endParaRPr lang="en-NL" sz="12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33FEA80-29B9-47A5-883D-D341DF14B657}"/>
              </a:ext>
            </a:extLst>
          </p:cNvPr>
          <p:cNvSpPr/>
          <p:nvPr/>
        </p:nvSpPr>
        <p:spPr>
          <a:xfrm>
            <a:off x="1236299" y="2167253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Pipeline</a:t>
            </a:r>
            <a:endParaRPr lang="en-NL" sz="1200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578317B-749F-48D6-AEA1-01D5EBF0F30D}"/>
              </a:ext>
            </a:extLst>
          </p:cNvPr>
          <p:cNvSpPr/>
          <p:nvPr/>
        </p:nvSpPr>
        <p:spPr>
          <a:xfrm>
            <a:off x="3447339" y="2167253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</a:t>
            </a:r>
            <a:r>
              <a:rPr lang="nl-NL" sz="1200" dirty="0" err="1"/>
              <a:t>Wrangling</a:t>
            </a:r>
            <a:endParaRPr lang="en-NL" sz="12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C2FB4A9-F9A3-4BB3-B17F-B71CC6756F3A}"/>
              </a:ext>
            </a:extLst>
          </p:cNvPr>
          <p:cNvSpPr/>
          <p:nvPr/>
        </p:nvSpPr>
        <p:spPr>
          <a:xfrm>
            <a:off x="4456210" y="2349390"/>
            <a:ext cx="1123344" cy="552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“Data Mart” </a:t>
            </a:r>
            <a:r>
              <a:rPr lang="nl-NL" sz="1000" dirty="0"/>
              <a:t>single </a:t>
            </a:r>
            <a:r>
              <a:rPr lang="nl-NL" sz="1000" dirty="0" err="1"/>
              <a:t>purpose</a:t>
            </a:r>
            <a:r>
              <a:rPr lang="nl-NL" sz="1000" dirty="0"/>
              <a:t> data set</a:t>
            </a:r>
            <a:endParaRPr lang="en-NL" sz="12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C011DD3-C39B-413A-8866-CA8389328563}"/>
              </a:ext>
            </a:extLst>
          </p:cNvPr>
          <p:cNvSpPr/>
          <p:nvPr/>
        </p:nvSpPr>
        <p:spPr>
          <a:xfrm>
            <a:off x="3042400" y="3169233"/>
            <a:ext cx="1182413" cy="4005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3rd party data sources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FCCEC8A-6DA9-410D-994D-2F8849771B91}"/>
              </a:ext>
            </a:extLst>
          </p:cNvPr>
          <p:cNvSpPr/>
          <p:nvPr/>
        </p:nvSpPr>
        <p:spPr>
          <a:xfrm>
            <a:off x="3906897" y="3383161"/>
            <a:ext cx="941455" cy="3101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algorithms</a:t>
            </a:r>
            <a:endParaRPr lang="en-NL" sz="11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B14B637-6B16-4B98-A4A9-607AB72C01D1}"/>
              </a:ext>
            </a:extLst>
          </p:cNvPr>
          <p:cNvSpPr/>
          <p:nvPr/>
        </p:nvSpPr>
        <p:spPr>
          <a:xfrm>
            <a:off x="6700145" y="1973476"/>
            <a:ext cx="1425058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Machine Learning Model</a:t>
            </a:r>
            <a:endParaRPr lang="en-NL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515987B-4C90-432E-A4D8-15008CD1E461}"/>
              </a:ext>
            </a:extLst>
          </p:cNvPr>
          <p:cNvSpPr/>
          <p:nvPr/>
        </p:nvSpPr>
        <p:spPr>
          <a:xfrm>
            <a:off x="6724471" y="2595621"/>
            <a:ext cx="1819199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>
                <a:solidFill>
                  <a:schemeClr val="accent2">
                    <a:lumMod val="75000"/>
                  </a:schemeClr>
                </a:solidFill>
              </a:rPr>
              <a:t>Dashboard, Notification &amp; Alert Report, </a:t>
            </a:r>
            <a:r>
              <a:rPr lang="nl-NL" sz="1050" dirty="0" err="1">
                <a:solidFill>
                  <a:schemeClr val="accent2">
                    <a:lumMod val="75000"/>
                  </a:schemeClr>
                </a:solidFill>
              </a:rPr>
              <a:t>Visualization</a:t>
            </a:r>
            <a:r>
              <a:rPr lang="nl-NL" sz="105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000" dirty="0" err="1">
                <a:solidFill>
                  <a:schemeClr val="accent2">
                    <a:lumMod val="75000"/>
                  </a:schemeClr>
                </a:solidFill>
              </a:rPr>
              <a:t>Gamification</a:t>
            </a:r>
            <a:r>
              <a:rPr lang="nl-NL" sz="1000" dirty="0">
                <a:solidFill>
                  <a:schemeClr val="accent2">
                    <a:lumMod val="75000"/>
                  </a:schemeClr>
                </a:solidFill>
              </a:rPr>
              <a:t>, Data Explorer</a:t>
            </a:r>
            <a:endParaRPr lang="en-NL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4DEC6E8-E2A5-4DE7-A86D-27C244843F49}"/>
              </a:ext>
            </a:extLst>
          </p:cNvPr>
          <p:cNvSpPr/>
          <p:nvPr/>
        </p:nvSpPr>
        <p:spPr>
          <a:xfrm>
            <a:off x="6724472" y="3228538"/>
            <a:ext cx="1819197" cy="40059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Business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insight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what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when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who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and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why</a:t>
            </a:r>
            <a:endParaRPr lang="en-NL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05EAC26-F26C-495C-B45C-928CE12DA79D}"/>
              </a:ext>
            </a:extLst>
          </p:cNvPr>
          <p:cNvSpPr/>
          <p:nvPr/>
        </p:nvSpPr>
        <p:spPr>
          <a:xfrm>
            <a:off x="5522483" y="1846333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Machine Learning</a:t>
            </a:r>
            <a:endParaRPr lang="en-NL" sz="1200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511F96C-A13F-41FD-A270-9BC6693E792F}"/>
              </a:ext>
            </a:extLst>
          </p:cNvPr>
          <p:cNvSpPr/>
          <p:nvPr/>
        </p:nvSpPr>
        <p:spPr>
          <a:xfrm>
            <a:off x="8023409" y="1898212"/>
            <a:ext cx="938047" cy="63296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Deploy</a:t>
            </a:r>
            <a:r>
              <a:rPr lang="nl-NL" sz="1100" dirty="0"/>
              <a:t> &amp; </a:t>
            </a:r>
            <a:r>
              <a:rPr lang="nl-NL" sz="1100" dirty="0" err="1"/>
              <a:t>Leverage</a:t>
            </a:r>
            <a:endParaRPr lang="en-NL" sz="1100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EFD44DE-AB3C-4C0B-8512-FC2BDC3DF42F}"/>
              </a:ext>
            </a:extLst>
          </p:cNvPr>
          <p:cNvSpPr/>
          <p:nvPr/>
        </p:nvSpPr>
        <p:spPr>
          <a:xfrm>
            <a:off x="5517732" y="2526030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Business Intelligence</a:t>
            </a:r>
            <a:endParaRPr lang="en-NL" sz="1200" dirty="0"/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A0EE858F-5EB0-405C-856C-F87FB3473D86}"/>
              </a:ext>
            </a:extLst>
          </p:cNvPr>
          <p:cNvSpPr/>
          <p:nvPr/>
        </p:nvSpPr>
        <p:spPr>
          <a:xfrm>
            <a:off x="2271301" y="693097"/>
            <a:ext cx="3246431" cy="1153236"/>
          </a:xfrm>
          <a:prstGeom prst="wedgeRectCallout">
            <a:avLst>
              <a:gd name="adj1" fmla="val -20518"/>
              <a:gd name="adj2" fmla="val 7143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/>
              <a:t>Oracle </a:t>
            </a:r>
            <a:r>
              <a:rPr lang="nl-NL" sz="1000" dirty="0" err="1"/>
              <a:t>Autonomous</a:t>
            </a:r>
            <a:r>
              <a:rPr lang="nl-NL" sz="1000" dirty="0"/>
              <a:t> Datawarehouse Cloud, AWS </a:t>
            </a:r>
            <a:r>
              <a:rPr lang="nl-NL" sz="1000" dirty="0" err="1"/>
              <a:t>RedShift</a:t>
            </a:r>
            <a:r>
              <a:rPr lang="nl-NL" sz="1000" dirty="0"/>
              <a:t>, Google </a:t>
            </a:r>
            <a:r>
              <a:rPr lang="nl-NL" sz="1000" dirty="0" err="1"/>
              <a:t>BigData</a:t>
            </a:r>
            <a:r>
              <a:rPr lang="nl-NL" sz="1000" dirty="0"/>
              <a:t>, </a:t>
            </a:r>
            <a:r>
              <a:rPr lang="nl-NL" sz="1000" dirty="0" err="1"/>
              <a:t>Azure</a:t>
            </a:r>
            <a:r>
              <a:rPr lang="nl-NL" sz="1000" dirty="0"/>
              <a:t> SQL Data Warehouse, </a:t>
            </a:r>
            <a:r>
              <a:rPr lang="nl-NL" sz="1000" dirty="0" err="1"/>
              <a:t>Azure</a:t>
            </a:r>
            <a:r>
              <a:rPr lang="nl-NL" sz="1000" dirty="0"/>
              <a:t> Data Lake Store, Oracle Database</a:t>
            </a:r>
          </a:p>
          <a:p>
            <a:r>
              <a:rPr lang="nl-NL" sz="1000" dirty="0" err="1"/>
              <a:t>Azure</a:t>
            </a:r>
            <a:r>
              <a:rPr lang="nl-NL" sz="1000" dirty="0"/>
              <a:t> </a:t>
            </a:r>
            <a:r>
              <a:rPr lang="nl-NL" sz="1000" dirty="0" err="1"/>
              <a:t>Cosmos</a:t>
            </a:r>
            <a:r>
              <a:rPr lang="nl-NL" sz="1000" dirty="0"/>
              <a:t> DB, </a:t>
            </a:r>
            <a:r>
              <a:rPr lang="nl-NL" sz="1000" dirty="0" err="1"/>
              <a:t>Elastic</a:t>
            </a:r>
            <a:r>
              <a:rPr lang="nl-NL" sz="1000" dirty="0"/>
              <a:t> Stack, </a:t>
            </a:r>
            <a:r>
              <a:rPr lang="nl-NL" sz="1000" dirty="0" err="1"/>
              <a:t>MongoDB,InfluxDB</a:t>
            </a:r>
            <a:r>
              <a:rPr lang="nl-NL" sz="1000" dirty="0"/>
              <a:t> Cassandra, AWS </a:t>
            </a:r>
            <a:r>
              <a:rPr lang="nl-NL" sz="1000" dirty="0" err="1"/>
              <a:t>DynamoDB</a:t>
            </a:r>
            <a:r>
              <a:rPr lang="nl-NL" sz="1000" dirty="0"/>
              <a:t>, Excel</a:t>
            </a:r>
          </a:p>
          <a:p>
            <a:r>
              <a:rPr lang="nl-NL" sz="1000" dirty="0" err="1"/>
              <a:t>Hadoop</a:t>
            </a:r>
            <a:r>
              <a:rPr lang="nl-NL" sz="1000" dirty="0"/>
              <a:t>, </a:t>
            </a:r>
            <a:r>
              <a:rPr lang="nl-NL" sz="1000" dirty="0" err="1"/>
              <a:t>Kafka</a:t>
            </a:r>
            <a:r>
              <a:rPr lang="nl-NL" sz="1000" dirty="0"/>
              <a:t>, Oracle </a:t>
            </a:r>
            <a:r>
              <a:rPr lang="nl-NL" sz="1000" dirty="0" err="1"/>
              <a:t>BigData</a:t>
            </a:r>
            <a:r>
              <a:rPr lang="nl-NL" sz="1000" dirty="0"/>
              <a:t> Cloud</a:t>
            </a:r>
          </a:p>
          <a:p>
            <a:r>
              <a:rPr lang="nl-NL" sz="1000" dirty="0"/>
              <a:t>AWS S3,  Oracle Storage, OneDrive, Google Storage</a:t>
            </a:r>
            <a:endParaRPr lang="en-NL" sz="1000" dirty="0"/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14AB4D56-0346-475B-A077-67D0AE2B1FF2}"/>
              </a:ext>
            </a:extLst>
          </p:cNvPr>
          <p:cNvSpPr/>
          <p:nvPr/>
        </p:nvSpPr>
        <p:spPr>
          <a:xfrm>
            <a:off x="140648" y="3464822"/>
            <a:ext cx="2653462" cy="1429448"/>
          </a:xfrm>
          <a:prstGeom prst="wedgeRectCallout">
            <a:avLst>
              <a:gd name="adj1" fmla="val 935"/>
              <a:gd name="adj2" fmla="val -9484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/>
              <a:t>SQL, Java, Python, Node JS</a:t>
            </a:r>
          </a:p>
          <a:p>
            <a:r>
              <a:rPr lang="nl-NL" sz="1000" dirty="0"/>
              <a:t>SQL Developer, Apache </a:t>
            </a:r>
            <a:r>
              <a:rPr lang="nl-NL" sz="1000" dirty="0" err="1"/>
              <a:t>Spark</a:t>
            </a:r>
            <a:r>
              <a:rPr lang="nl-NL" sz="1000" dirty="0"/>
              <a:t>, </a:t>
            </a:r>
            <a:r>
              <a:rPr lang="nl-NL" sz="1000" dirty="0" err="1"/>
              <a:t>Drill</a:t>
            </a:r>
            <a:r>
              <a:rPr lang="nl-NL" sz="1000" dirty="0"/>
              <a:t>, Flink</a:t>
            </a:r>
          </a:p>
          <a:p>
            <a:r>
              <a:rPr lang="nl-NL" sz="1000" dirty="0"/>
              <a:t>Oracle Data Integration Platform Cloud, Oracle Integration Cloud &amp; Cloud Adapters</a:t>
            </a:r>
          </a:p>
          <a:p>
            <a:r>
              <a:rPr lang="nl-NL" sz="1000" dirty="0" err="1"/>
              <a:t>Kafka</a:t>
            </a:r>
            <a:r>
              <a:rPr lang="nl-NL" sz="1000" dirty="0"/>
              <a:t>, </a:t>
            </a:r>
            <a:r>
              <a:rPr lang="nl-NL" sz="1000" dirty="0" err="1"/>
              <a:t>Connectors</a:t>
            </a:r>
            <a:r>
              <a:rPr lang="nl-NL" sz="1000" dirty="0"/>
              <a:t>, KSQL &amp; Streams </a:t>
            </a:r>
            <a:r>
              <a:rPr lang="nl-NL" sz="1000" dirty="0" err="1"/>
              <a:t>Debezium</a:t>
            </a:r>
            <a:endParaRPr lang="nl-NL" sz="1000" dirty="0"/>
          </a:p>
          <a:p>
            <a:r>
              <a:rPr lang="nl-NL" sz="1000" dirty="0" err="1"/>
              <a:t>Azure</a:t>
            </a:r>
            <a:r>
              <a:rPr lang="nl-NL" sz="1000" dirty="0"/>
              <a:t> </a:t>
            </a:r>
            <a:r>
              <a:rPr lang="nl-NL" sz="1000" dirty="0" err="1"/>
              <a:t>EventHubs</a:t>
            </a:r>
            <a:endParaRPr lang="nl-NL" sz="1000" dirty="0"/>
          </a:p>
          <a:p>
            <a:r>
              <a:rPr lang="nl-NL" sz="1000" dirty="0"/>
              <a:t>AWS </a:t>
            </a:r>
            <a:r>
              <a:rPr lang="nl-NL" sz="1000" dirty="0" err="1"/>
              <a:t>Lambda</a:t>
            </a:r>
            <a:r>
              <a:rPr lang="nl-NL" sz="1000" dirty="0"/>
              <a:t>, SQS, SNS, </a:t>
            </a:r>
            <a:r>
              <a:rPr lang="nl-NL" sz="1000" dirty="0" err="1"/>
              <a:t>Glue</a:t>
            </a:r>
            <a:r>
              <a:rPr lang="nl-NL" sz="1000" dirty="0"/>
              <a:t>, </a:t>
            </a:r>
            <a:r>
              <a:rPr lang="nl-NL" sz="1000" dirty="0" err="1"/>
              <a:t>Kinesis</a:t>
            </a:r>
            <a:r>
              <a:rPr lang="nl-NL" sz="1000" dirty="0"/>
              <a:t>, Step </a:t>
            </a:r>
            <a:r>
              <a:rPr lang="nl-NL" sz="1000" dirty="0" err="1"/>
              <a:t>Functions</a:t>
            </a:r>
            <a:endParaRPr lang="en-NL" sz="1000" dirty="0"/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EFDE23F5-A1D2-4FFB-8309-568F1CCC404F}"/>
              </a:ext>
            </a:extLst>
          </p:cNvPr>
          <p:cNvSpPr/>
          <p:nvPr/>
        </p:nvSpPr>
        <p:spPr>
          <a:xfrm>
            <a:off x="2991333" y="3337152"/>
            <a:ext cx="2228367" cy="1442561"/>
          </a:xfrm>
          <a:prstGeom prst="wedgeRectCallout">
            <a:avLst>
              <a:gd name="adj1" fmla="val -13998"/>
              <a:gd name="adj2" fmla="val -9097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 err="1"/>
              <a:t>Jupyter</a:t>
            </a:r>
            <a:r>
              <a:rPr lang="nl-NL" sz="1000" dirty="0"/>
              <a:t> Notebooks, Python, Apache </a:t>
            </a:r>
            <a:r>
              <a:rPr lang="nl-NL" sz="1000" dirty="0" err="1"/>
              <a:t>Spark</a:t>
            </a:r>
            <a:r>
              <a:rPr lang="nl-NL" sz="1000" dirty="0"/>
              <a:t>, Java, R, Apache Zeppelin</a:t>
            </a:r>
          </a:p>
          <a:p>
            <a:r>
              <a:rPr lang="nl-NL" sz="1000" dirty="0"/>
              <a:t>SQL &amp; PL/SQL, SQL Developer, SPARQL</a:t>
            </a:r>
          </a:p>
          <a:p>
            <a:r>
              <a:rPr lang="nl-NL" sz="1000" dirty="0"/>
              <a:t>Oracle Analytics Cloud</a:t>
            </a:r>
          </a:p>
          <a:p>
            <a:r>
              <a:rPr lang="nl-NL" sz="1000" dirty="0"/>
              <a:t>Google Cloud </a:t>
            </a:r>
            <a:r>
              <a:rPr lang="nl-NL" sz="1000" dirty="0" err="1"/>
              <a:t>DataPrep</a:t>
            </a:r>
            <a:r>
              <a:rPr lang="nl-NL" sz="1000" dirty="0"/>
              <a:t>, </a:t>
            </a:r>
            <a:r>
              <a:rPr lang="nl-NL" sz="1000" dirty="0" err="1"/>
              <a:t>Azure</a:t>
            </a:r>
            <a:r>
              <a:rPr lang="nl-NL" sz="1000" dirty="0"/>
              <a:t> </a:t>
            </a:r>
            <a:r>
              <a:rPr lang="nl-NL" sz="1000" dirty="0" err="1"/>
              <a:t>Wrangler</a:t>
            </a:r>
            <a:r>
              <a:rPr lang="nl-NL" sz="1000" dirty="0"/>
              <a:t> (</a:t>
            </a:r>
            <a:r>
              <a:rPr lang="nl-NL" sz="1000" dirty="0" err="1"/>
              <a:t>Trifacta</a:t>
            </a:r>
            <a:r>
              <a:rPr lang="nl-NL" sz="1000" dirty="0"/>
              <a:t> </a:t>
            </a:r>
            <a:r>
              <a:rPr lang="nl-NL" sz="1000" dirty="0" err="1"/>
              <a:t>Wrangler</a:t>
            </a:r>
            <a:r>
              <a:rPr lang="nl-NL" sz="1000" dirty="0"/>
              <a:t>) </a:t>
            </a:r>
          </a:p>
          <a:p>
            <a:r>
              <a:rPr lang="nl-NL" sz="1000" dirty="0"/>
              <a:t>Google </a:t>
            </a:r>
            <a:r>
              <a:rPr lang="nl-NL" sz="1000" dirty="0" err="1"/>
              <a:t>BigQuery</a:t>
            </a:r>
            <a:endParaRPr lang="nl-NL" sz="1000" dirty="0"/>
          </a:p>
          <a:p>
            <a:r>
              <a:rPr lang="nl-NL" sz="1000" dirty="0"/>
              <a:t>Excel, </a:t>
            </a:r>
            <a:r>
              <a:rPr lang="nl-NL" sz="1000" dirty="0" err="1"/>
              <a:t>csvkit</a:t>
            </a:r>
            <a:r>
              <a:rPr lang="nl-NL" sz="1000" dirty="0"/>
              <a:t>, </a:t>
            </a:r>
            <a:r>
              <a:rPr lang="nl-NL" sz="1000" dirty="0" err="1"/>
              <a:t>Pentaho</a:t>
            </a:r>
            <a:endParaRPr lang="nl-NL" sz="1000" dirty="0"/>
          </a:p>
        </p:txBody>
      </p:sp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511EF335-BE9D-4A41-A333-79A89F3EB214}"/>
              </a:ext>
            </a:extLst>
          </p:cNvPr>
          <p:cNvSpPr/>
          <p:nvPr/>
        </p:nvSpPr>
        <p:spPr>
          <a:xfrm>
            <a:off x="5535638" y="3483265"/>
            <a:ext cx="2228367" cy="1574510"/>
          </a:xfrm>
          <a:prstGeom prst="wedgeRectCallout">
            <a:avLst>
              <a:gd name="adj1" fmla="val -13314"/>
              <a:gd name="adj2" fmla="val -6751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/>
              <a:t>d3.js, </a:t>
            </a:r>
            <a:r>
              <a:rPr lang="nl-NL" sz="1000" dirty="0" err="1"/>
              <a:t>React</a:t>
            </a:r>
            <a:r>
              <a:rPr lang="nl-NL" sz="1000" dirty="0"/>
              <a:t> D3, SVG</a:t>
            </a:r>
          </a:p>
          <a:p>
            <a:r>
              <a:rPr lang="nl-NL" sz="1000" dirty="0"/>
              <a:t>Oracle Analytics Cloud</a:t>
            </a:r>
          </a:p>
          <a:p>
            <a:r>
              <a:rPr lang="nl-NL" sz="1000" dirty="0"/>
              <a:t>Excel, APEX, SQL Developer</a:t>
            </a:r>
          </a:p>
          <a:p>
            <a:r>
              <a:rPr lang="nl-NL" sz="1000" dirty="0" err="1"/>
              <a:t>Pentaho</a:t>
            </a:r>
            <a:r>
              <a:rPr lang="nl-NL" sz="1000" dirty="0"/>
              <a:t>, </a:t>
            </a:r>
            <a:r>
              <a:rPr lang="nl-NL" sz="1000" dirty="0" err="1"/>
              <a:t>OpenStreetMap</a:t>
            </a:r>
            <a:endParaRPr lang="nl-NL" sz="1000" dirty="0"/>
          </a:p>
          <a:p>
            <a:r>
              <a:rPr lang="nl-NL" sz="1000" dirty="0" err="1"/>
              <a:t>Azure</a:t>
            </a:r>
            <a:r>
              <a:rPr lang="nl-NL" sz="1000" dirty="0"/>
              <a:t> </a:t>
            </a:r>
            <a:r>
              <a:rPr lang="nl-NL" sz="1000" dirty="0" err="1"/>
              <a:t>PowerBI</a:t>
            </a:r>
            <a:r>
              <a:rPr lang="nl-NL" sz="1000" dirty="0"/>
              <a:t>, AWS </a:t>
            </a:r>
            <a:r>
              <a:rPr lang="nl-NL" sz="1000" dirty="0" err="1"/>
              <a:t>QuickSight</a:t>
            </a:r>
            <a:endParaRPr lang="nl-NL" sz="1000" dirty="0"/>
          </a:p>
          <a:p>
            <a:r>
              <a:rPr lang="nl-NL" sz="1000" dirty="0"/>
              <a:t>Tableau, </a:t>
            </a:r>
            <a:r>
              <a:rPr lang="nl-NL" sz="1000" dirty="0" err="1"/>
              <a:t>Qlik</a:t>
            </a:r>
            <a:r>
              <a:rPr lang="nl-NL" sz="1000" dirty="0"/>
              <a:t>, </a:t>
            </a:r>
            <a:r>
              <a:rPr lang="nl-NL" sz="1000" dirty="0" err="1"/>
              <a:t>Looker</a:t>
            </a:r>
            <a:r>
              <a:rPr lang="nl-NL" sz="1000" dirty="0"/>
              <a:t>, </a:t>
            </a:r>
          </a:p>
          <a:p>
            <a:r>
              <a:rPr lang="nl-NL" sz="1000" dirty="0"/>
              <a:t>SAP Analytics (Business </a:t>
            </a:r>
            <a:r>
              <a:rPr lang="nl-NL" sz="1000" dirty="0" err="1"/>
              <a:t>Objects</a:t>
            </a:r>
            <a:r>
              <a:rPr lang="nl-NL" sz="1000" dirty="0"/>
              <a:t>), IBM </a:t>
            </a:r>
            <a:r>
              <a:rPr lang="nl-NL" sz="1000" dirty="0" err="1"/>
              <a:t>Cognos</a:t>
            </a:r>
            <a:r>
              <a:rPr lang="nl-NL" sz="1000" dirty="0"/>
              <a:t>, SAS, </a:t>
            </a:r>
            <a:r>
              <a:rPr lang="nl-NL" sz="1000" dirty="0" err="1"/>
              <a:t>Tibco</a:t>
            </a:r>
            <a:r>
              <a:rPr lang="nl-NL" sz="1000" dirty="0"/>
              <a:t> </a:t>
            </a:r>
            <a:r>
              <a:rPr lang="nl-NL" sz="1000" dirty="0" err="1"/>
              <a:t>JasperSoft</a:t>
            </a:r>
            <a:endParaRPr lang="nl-NL" sz="1000" dirty="0"/>
          </a:p>
          <a:p>
            <a:r>
              <a:rPr lang="nl-NL" sz="1000" dirty="0" err="1"/>
              <a:t>Kibana</a:t>
            </a:r>
            <a:r>
              <a:rPr lang="nl-NL" sz="1000" dirty="0"/>
              <a:t>, </a:t>
            </a:r>
            <a:r>
              <a:rPr lang="nl-NL" sz="1000" dirty="0" err="1"/>
              <a:t>Grafana</a:t>
            </a:r>
            <a:r>
              <a:rPr lang="nl-NL" sz="1000" dirty="0"/>
              <a:t>, </a:t>
            </a:r>
            <a:r>
              <a:rPr lang="nl-NL" sz="1000" dirty="0" err="1">
                <a:solidFill>
                  <a:schemeClr val="bg1"/>
                </a:solidFill>
              </a:rPr>
              <a:t>Jupyter</a:t>
            </a:r>
            <a:r>
              <a:rPr lang="nl-NL" sz="1000" dirty="0">
                <a:solidFill>
                  <a:schemeClr val="bg1"/>
                </a:solidFill>
              </a:rPr>
              <a:t> Notebooks, Python</a:t>
            </a:r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03955AD2-7A96-40D6-A836-E460742D3EBF}"/>
              </a:ext>
            </a:extLst>
          </p:cNvPr>
          <p:cNvSpPr/>
          <p:nvPr/>
        </p:nvSpPr>
        <p:spPr>
          <a:xfrm>
            <a:off x="5897571" y="144780"/>
            <a:ext cx="3246430" cy="1627353"/>
          </a:xfrm>
          <a:prstGeom prst="wedgeRectCallout">
            <a:avLst>
              <a:gd name="adj1" fmla="val -34807"/>
              <a:gd name="adj2" fmla="val 7197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/>
              <a:t>Python, R, Apache </a:t>
            </a:r>
            <a:r>
              <a:rPr lang="nl-NL" sz="1000" dirty="0" err="1"/>
              <a:t>Spark</a:t>
            </a:r>
            <a:r>
              <a:rPr lang="nl-NL" sz="1000" dirty="0"/>
              <a:t>, SQL &amp; PL/SQL</a:t>
            </a:r>
          </a:p>
          <a:p>
            <a:r>
              <a:rPr lang="nl-NL" sz="1000" dirty="0" err="1"/>
              <a:t>Jupyter</a:t>
            </a:r>
            <a:r>
              <a:rPr lang="nl-NL" sz="1000" dirty="0"/>
              <a:t> Notebooks, Apache Zeppelin</a:t>
            </a:r>
          </a:p>
          <a:p>
            <a:r>
              <a:rPr lang="nl-NL" sz="800" dirty="0" err="1"/>
              <a:t>NumPy</a:t>
            </a:r>
            <a:r>
              <a:rPr lang="nl-NL" sz="800" dirty="0"/>
              <a:t>, </a:t>
            </a:r>
            <a:r>
              <a:rPr lang="nl-NL" sz="800" dirty="0" err="1"/>
              <a:t>SciPy</a:t>
            </a:r>
            <a:r>
              <a:rPr lang="nl-NL" sz="800" dirty="0"/>
              <a:t>, </a:t>
            </a:r>
            <a:r>
              <a:rPr lang="nl-NL" sz="800" dirty="0" err="1"/>
              <a:t>SciKit-learn</a:t>
            </a:r>
            <a:r>
              <a:rPr lang="nl-NL" sz="800" dirty="0"/>
              <a:t>, </a:t>
            </a:r>
            <a:r>
              <a:rPr lang="nl-NL" sz="800" dirty="0" err="1"/>
              <a:t>Pandas</a:t>
            </a:r>
            <a:r>
              <a:rPr lang="nl-NL" sz="800" dirty="0"/>
              <a:t>, </a:t>
            </a:r>
            <a:r>
              <a:rPr lang="nl-NL" sz="800" dirty="0" err="1"/>
              <a:t>Bokeh</a:t>
            </a:r>
            <a:r>
              <a:rPr lang="nl-NL" sz="800" dirty="0"/>
              <a:t>, </a:t>
            </a:r>
            <a:r>
              <a:rPr lang="nl-NL" sz="800" dirty="0" err="1"/>
              <a:t>Plotly</a:t>
            </a:r>
            <a:r>
              <a:rPr lang="nl-NL" sz="800" dirty="0"/>
              <a:t>, </a:t>
            </a:r>
            <a:r>
              <a:rPr lang="nl-NL" sz="800" dirty="0" err="1"/>
              <a:t>Matplotlib</a:t>
            </a:r>
            <a:r>
              <a:rPr lang="nl-NL" sz="800" dirty="0"/>
              <a:t>, NLTK</a:t>
            </a:r>
          </a:p>
          <a:p>
            <a:r>
              <a:rPr lang="nl-NL" sz="800" dirty="0" err="1"/>
              <a:t>Keras</a:t>
            </a:r>
            <a:r>
              <a:rPr lang="nl-NL" sz="800" dirty="0"/>
              <a:t>, </a:t>
            </a:r>
            <a:r>
              <a:rPr lang="nl-NL" sz="800" dirty="0" err="1"/>
              <a:t>TensorFlow</a:t>
            </a:r>
            <a:r>
              <a:rPr lang="nl-NL" sz="800" dirty="0"/>
              <a:t>, </a:t>
            </a:r>
            <a:r>
              <a:rPr lang="nl-NL" sz="800" dirty="0" err="1"/>
              <a:t>PyTorch</a:t>
            </a:r>
            <a:r>
              <a:rPr lang="nl-NL" sz="800" dirty="0"/>
              <a:t>, </a:t>
            </a:r>
            <a:r>
              <a:rPr lang="nl-NL" sz="800" dirty="0" err="1"/>
              <a:t>MXNet</a:t>
            </a:r>
            <a:r>
              <a:rPr lang="nl-NL" sz="800" dirty="0"/>
              <a:t>, </a:t>
            </a:r>
            <a:r>
              <a:rPr lang="nl-NL" sz="800" dirty="0" err="1"/>
              <a:t>Caffe</a:t>
            </a:r>
            <a:r>
              <a:rPr lang="nl-NL" sz="800" dirty="0"/>
              <a:t>, </a:t>
            </a:r>
            <a:r>
              <a:rPr lang="nl-NL" sz="800" dirty="0" err="1"/>
              <a:t>Theano</a:t>
            </a:r>
            <a:endParaRPr lang="nl-NL" sz="800" dirty="0"/>
          </a:p>
          <a:p>
            <a:r>
              <a:rPr lang="nl-NL" sz="1000" dirty="0"/>
              <a:t>Oracle Analytics Cloud, Data </a:t>
            </a:r>
            <a:r>
              <a:rPr lang="nl-NL" sz="1000" dirty="0" err="1"/>
              <a:t>Science</a:t>
            </a:r>
            <a:r>
              <a:rPr lang="nl-NL" sz="1000" dirty="0"/>
              <a:t> Platform</a:t>
            </a:r>
          </a:p>
          <a:p>
            <a:r>
              <a:rPr lang="nl-NL" sz="1000" dirty="0" err="1"/>
              <a:t>AutoKeras</a:t>
            </a:r>
            <a:endParaRPr lang="nl-NL" sz="1000" dirty="0"/>
          </a:p>
          <a:p>
            <a:r>
              <a:rPr lang="nl-NL" sz="1000" dirty="0"/>
              <a:t>AWS </a:t>
            </a:r>
            <a:r>
              <a:rPr lang="nl-NL" sz="1000" dirty="0" err="1"/>
              <a:t>SageMaker</a:t>
            </a:r>
            <a:r>
              <a:rPr lang="nl-NL" sz="1000" dirty="0"/>
              <a:t>, Google AI Platform, Google </a:t>
            </a:r>
            <a:r>
              <a:rPr lang="nl-NL" sz="1000" dirty="0" err="1"/>
              <a:t>AutoML</a:t>
            </a:r>
            <a:r>
              <a:rPr lang="nl-NL" sz="1000" dirty="0"/>
              <a:t>, </a:t>
            </a:r>
            <a:r>
              <a:rPr lang="nl-NL" sz="1000" dirty="0" err="1"/>
              <a:t>Azure</a:t>
            </a:r>
            <a:r>
              <a:rPr lang="nl-NL" sz="1000" dirty="0"/>
              <a:t> Machine Learning Studio</a:t>
            </a:r>
          </a:p>
          <a:p>
            <a:r>
              <a:rPr lang="nl-NL" sz="1000" dirty="0" err="1"/>
              <a:t>Azure</a:t>
            </a:r>
            <a:r>
              <a:rPr lang="nl-NL" sz="1000" dirty="0"/>
              <a:t> </a:t>
            </a:r>
            <a:r>
              <a:rPr lang="nl-NL" sz="1000" dirty="0" err="1"/>
              <a:t>Cognitive</a:t>
            </a:r>
            <a:r>
              <a:rPr lang="nl-NL" sz="1000" dirty="0"/>
              <a:t> Services, AWS AI</a:t>
            </a:r>
          </a:p>
        </p:txBody>
      </p:sp>
    </p:spTree>
    <p:extLst>
      <p:ext uri="{BB962C8B-B14F-4D97-AF65-F5344CB8AC3E}">
        <p14:creationId xmlns:p14="http://schemas.microsoft.com/office/powerpoint/2010/main" val="220537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2F4C34-BDCB-4192-A3C4-57B5C3D08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Agenda</a:t>
            </a:r>
            <a:endParaRPr lang="en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C7DF4E-917A-4C46-A2CF-9C825A8C4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z="1600" dirty="0"/>
              <a:t>Introductie van de Data </a:t>
            </a:r>
            <a:r>
              <a:rPr lang="nl-NL" sz="1600" dirty="0" err="1"/>
              <a:t>Science</a:t>
            </a:r>
            <a:r>
              <a:rPr lang="nl-NL" sz="1600" dirty="0"/>
              <a:t> Data Flow</a:t>
            </a:r>
            <a:endParaRPr lang="en-NL" sz="1600" dirty="0"/>
          </a:p>
          <a:p>
            <a:pPr lvl="0"/>
            <a:r>
              <a:rPr lang="nl-NL" sz="1600" dirty="0"/>
              <a:t>Introductie van Python, </a:t>
            </a:r>
            <a:r>
              <a:rPr lang="nl-NL" sz="1600" dirty="0" err="1"/>
              <a:t>Jupyter</a:t>
            </a:r>
            <a:r>
              <a:rPr lang="nl-NL" sz="1600" dirty="0"/>
              <a:t> Notebook en Panda</a:t>
            </a:r>
          </a:p>
          <a:p>
            <a:pPr lvl="0"/>
            <a:r>
              <a:rPr lang="nl-NL" sz="1600" dirty="0"/>
              <a:t>Aan de slag met </a:t>
            </a:r>
            <a:r>
              <a:rPr lang="nl-NL" sz="1600" dirty="0" err="1"/>
              <a:t>Jupyter</a:t>
            </a:r>
            <a:r>
              <a:rPr lang="nl-NL" sz="1600" dirty="0"/>
              <a:t> Notebook </a:t>
            </a:r>
            <a:endParaRPr lang="en-NL" sz="1600" dirty="0"/>
          </a:p>
          <a:p>
            <a:pPr lvl="0"/>
            <a:r>
              <a:rPr lang="nl-NL" sz="1600" dirty="0"/>
              <a:t>Diner</a:t>
            </a:r>
            <a:endParaRPr lang="en-NL" sz="1600" dirty="0"/>
          </a:p>
          <a:p>
            <a:pPr lvl="0"/>
            <a:r>
              <a:rPr lang="nl-NL" sz="1600" dirty="0"/>
              <a:t>Introductie van de casus en de beschikbare data</a:t>
            </a:r>
            <a:endParaRPr lang="en-NL" sz="1600" dirty="0"/>
          </a:p>
          <a:p>
            <a:pPr lvl="0"/>
            <a:r>
              <a:rPr lang="nl-NL" sz="1600" dirty="0"/>
              <a:t>Hands-on workshop: </a:t>
            </a:r>
            <a:endParaRPr lang="en-NL" sz="1600" dirty="0"/>
          </a:p>
          <a:p>
            <a:pPr lvl="1"/>
            <a:r>
              <a:rPr lang="nl-NL" sz="1600" dirty="0"/>
              <a:t>Verzamel de </a:t>
            </a:r>
            <a:r>
              <a:rPr lang="nl-NL" sz="1600" dirty="0" err="1"/>
              <a:t>raw</a:t>
            </a:r>
            <a:r>
              <a:rPr lang="nl-NL" sz="1600" dirty="0"/>
              <a:t> data (JSON) in een data </a:t>
            </a:r>
            <a:r>
              <a:rPr lang="nl-NL" sz="1600" dirty="0" err="1"/>
              <a:t>lake</a:t>
            </a:r>
            <a:r>
              <a:rPr lang="nl-NL" sz="1600" dirty="0"/>
              <a:t> (het file systeem)</a:t>
            </a:r>
            <a:endParaRPr lang="en-NL" sz="1600" dirty="0"/>
          </a:p>
          <a:p>
            <a:pPr lvl="1"/>
            <a:r>
              <a:rPr lang="en-GB" sz="1600" dirty="0"/>
              <a:t>Wrangle de data (</a:t>
            </a:r>
            <a:r>
              <a:rPr lang="en-GB" sz="1600" dirty="0" err="1"/>
              <a:t>fase</a:t>
            </a:r>
            <a:r>
              <a:rPr lang="en-GB" sz="1600" dirty="0"/>
              <a:t> I) – reshape, discard, deduplicate, derive</a:t>
            </a:r>
            <a:endParaRPr lang="en-NL" sz="1600" dirty="0"/>
          </a:p>
          <a:p>
            <a:pPr lvl="1"/>
            <a:r>
              <a:rPr lang="nl-NL" sz="1600" dirty="0" err="1"/>
              <a:t>Wrangle</a:t>
            </a:r>
            <a:r>
              <a:rPr lang="nl-NL" sz="1600" dirty="0"/>
              <a:t> de data (fase II) – </a:t>
            </a:r>
            <a:r>
              <a:rPr lang="nl-NL" sz="1600" dirty="0" err="1"/>
              <a:t>join</a:t>
            </a:r>
            <a:r>
              <a:rPr lang="nl-NL" sz="1600" dirty="0"/>
              <a:t>/</a:t>
            </a:r>
            <a:r>
              <a:rPr lang="nl-NL" sz="1600" dirty="0" err="1"/>
              <a:t>merge</a:t>
            </a:r>
            <a:r>
              <a:rPr lang="nl-NL" sz="1600" dirty="0"/>
              <a:t>, verrijk</a:t>
            </a:r>
            <a:endParaRPr lang="en-NL" sz="1600" dirty="0"/>
          </a:p>
          <a:p>
            <a:pPr lvl="1"/>
            <a:r>
              <a:rPr lang="nl-NL" sz="1600" dirty="0"/>
              <a:t>Business Intelligence – visualisatie, rapportage</a:t>
            </a:r>
          </a:p>
          <a:p>
            <a:pPr lvl="1"/>
            <a:r>
              <a:rPr lang="en-GB" sz="1600" dirty="0"/>
              <a:t>Machine Learning – train </a:t>
            </a:r>
            <a:r>
              <a:rPr lang="en-GB" sz="1600" dirty="0" err="1"/>
              <a:t>en</a:t>
            </a:r>
            <a:r>
              <a:rPr lang="en-GB" sz="1600" dirty="0"/>
              <a:t> test model </a:t>
            </a:r>
            <a:r>
              <a:rPr lang="en-GB" sz="1600" dirty="0" err="1"/>
              <a:t>vanuit</a:t>
            </a:r>
            <a:r>
              <a:rPr lang="en-GB" sz="1600" dirty="0"/>
              <a:t> Notebook  (Decision tree, Classification)</a:t>
            </a:r>
            <a:endParaRPr lang="en-NL" sz="1600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596401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CA043-14DB-4A8A-BE33-02459A12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[voorbeelden van] Technologie in Data Flow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0B3AB-8D15-4CE5-8ADB-640B485CD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7D939-12E4-4A0B-B438-BE3F2931F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9822" y="3758019"/>
            <a:ext cx="3240000" cy="108000"/>
          </a:xfrm>
        </p:spPr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2C4167-5E37-4696-A1EB-B9A10E073C5F}"/>
              </a:ext>
            </a:extLst>
          </p:cNvPr>
          <p:cNvSpPr/>
          <p:nvPr/>
        </p:nvSpPr>
        <p:spPr>
          <a:xfrm>
            <a:off x="140647" y="2261847"/>
            <a:ext cx="1182413" cy="699672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Raw</a:t>
            </a:r>
            <a:r>
              <a:rPr lang="nl-NL" sz="1100" dirty="0"/>
              <a:t>/ </a:t>
            </a:r>
            <a:r>
              <a:rPr lang="nl-NL" sz="1100" dirty="0" err="1"/>
              <a:t>Operational</a:t>
            </a:r>
            <a:r>
              <a:rPr lang="nl-NL" sz="1100" dirty="0"/>
              <a:t> Data Sources</a:t>
            </a:r>
            <a:endParaRPr lang="en-NL" sz="11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1F0AA9-3C2F-4107-9A33-0C3C089EF473}"/>
              </a:ext>
            </a:extLst>
          </p:cNvPr>
          <p:cNvSpPr/>
          <p:nvPr/>
        </p:nvSpPr>
        <p:spPr>
          <a:xfrm>
            <a:off x="2225581" y="2024603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Warehouse</a:t>
            </a:r>
            <a:endParaRPr lang="en-NL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D5E5BC-CA65-45C9-AB58-27F8F8899C20}"/>
              </a:ext>
            </a:extLst>
          </p:cNvPr>
          <p:cNvSpPr/>
          <p:nvPr/>
        </p:nvSpPr>
        <p:spPr>
          <a:xfrm>
            <a:off x="2497537" y="2508322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Lake</a:t>
            </a:r>
            <a:endParaRPr lang="en-NL" sz="12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33FEA80-29B9-47A5-883D-D341DF14B657}"/>
              </a:ext>
            </a:extLst>
          </p:cNvPr>
          <p:cNvSpPr/>
          <p:nvPr/>
        </p:nvSpPr>
        <p:spPr>
          <a:xfrm>
            <a:off x="1236299" y="2167253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Pipeline</a:t>
            </a:r>
            <a:endParaRPr lang="en-NL" sz="1200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578317B-749F-48D6-AEA1-01D5EBF0F30D}"/>
              </a:ext>
            </a:extLst>
          </p:cNvPr>
          <p:cNvSpPr/>
          <p:nvPr/>
        </p:nvSpPr>
        <p:spPr>
          <a:xfrm>
            <a:off x="3447339" y="2167253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</a:t>
            </a:r>
            <a:r>
              <a:rPr lang="nl-NL" sz="1200" dirty="0" err="1"/>
              <a:t>Wrangling</a:t>
            </a:r>
            <a:endParaRPr lang="en-NL" sz="12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C2FB4A9-F9A3-4BB3-B17F-B71CC6756F3A}"/>
              </a:ext>
            </a:extLst>
          </p:cNvPr>
          <p:cNvSpPr/>
          <p:nvPr/>
        </p:nvSpPr>
        <p:spPr>
          <a:xfrm>
            <a:off x="4456210" y="2349390"/>
            <a:ext cx="1123344" cy="552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“Data Mart” </a:t>
            </a:r>
            <a:r>
              <a:rPr lang="nl-NL" sz="1000" dirty="0"/>
              <a:t>single </a:t>
            </a:r>
            <a:r>
              <a:rPr lang="nl-NL" sz="1000" dirty="0" err="1"/>
              <a:t>purpose</a:t>
            </a:r>
            <a:r>
              <a:rPr lang="nl-NL" sz="1000" dirty="0"/>
              <a:t> data set</a:t>
            </a:r>
            <a:endParaRPr lang="en-NL" sz="12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C011DD3-C39B-413A-8866-CA8389328563}"/>
              </a:ext>
            </a:extLst>
          </p:cNvPr>
          <p:cNvSpPr/>
          <p:nvPr/>
        </p:nvSpPr>
        <p:spPr>
          <a:xfrm>
            <a:off x="3042400" y="3169233"/>
            <a:ext cx="1182413" cy="4005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3rd party data sources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FCCEC8A-6DA9-410D-994D-2F8849771B91}"/>
              </a:ext>
            </a:extLst>
          </p:cNvPr>
          <p:cNvSpPr/>
          <p:nvPr/>
        </p:nvSpPr>
        <p:spPr>
          <a:xfrm>
            <a:off x="3906897" y="3383161"/>
            <a:ext cx="941455" cy="3101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algorithms</a:t>
            </a:r>
            <a:endParaRPr lang="en-NL" sz="11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B14B637-6B16-4B98-A4A9-607AB72C01D1}"/>
              </a:ext>
            </a:extLst>
          </p:cNvPr>
          <p:cNvSpPr/>
          <p:nvPr/>
        </p:nvSpPr>
        <p:spPr>
          <a:xfrm>
            <a:off x="6700145" y="1973476"/>
            <a:ext cx="1425058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Machine Learning Model</a:t>
            </a:r>
            <a:endParaRPr lang="en-NL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515987B-4C90-432E-A4D8-15008CD1E461}"/>
              </a:ext>
            </a:extLst>
          </p:cNvPr>
          <p:cNvSpPr/>
          <p:nvPr/>
        </p:nvSpPr>
        <p:spPr>
          <a:xfrm>
            <a:off x="6724471" y="2595621"/>
            <a:ext cx="1819199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>
                <a:solidFill>
                  <a:schemeClr val="accent2">
                    <a:lumMod val="75000"/>
                  </a:schemeClr>
                </a:solidFill>
              </a:rPr>
              <a:t>Dashboard, Notification &amp; Alert Report, </a:t>
            </a:r>
            <a:r>
              <a:rPr lang="nl-NL" sz="1050" dirty="0" err="1">
                <a:solidFill>
                  <a:schemeClr val="accent2">
                    <a:lumMod val="75000"/>
                  </a:schemeClr>
                </a:solidFill>
              </a:rPr>
              <a:t>Visualization</a:t>
            </a:r>
            <a:r>
              <a:rPr lang="nl-NL" sz="105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000" dirty="0" err="1">
                <a:solidFill>
                  <a:schemeClr val="accent2">
                    <a:lumMod val="75000"/>
                  </a:schemeClr>
                </a:solidFill>
              </a:rPr>
              <a:t>Gamification</a:t>
            </a:r>
            <a:r>
              <a:rPr lang="nl-NL" sz="1000" dirty="0">
                <a:solidFill>
                  <a:schemeClr val="accent2">
                    <a:lumMod val="75000"/>
                  </a:schemeClr>
                </a:solidFill>
              </a:rPr>
              <a:t>, Data Explorer</a:t>
            </a:r>
            <a:endParaRPr lang="en-NL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4DEC6E8-E2A5-4DE7-A86D-27C244843F49}"/>
              </a:ext>
            </a:extLst>
          </p:cNvPr>
          <p:cNvSpPr/>
          <p:nvPr/>
        </p:nvSpPr>
        <p:spPr>
          <a:xfrm>
            <a:off x="6724472" y="3228538"/>
            <a:ext cx="1819197" cy="40059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Business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insight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what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when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who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and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why</a:t>
            </a:r>
            <a:endParaRPr lang="en-NL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05EAC26-F26C-495C-B45C-928CE12DA79D}"/>
              </a:ext>
            </a:extLst>
          </p:cNvPr>
          <p:cNvSpPr/>
          <p:nvPr/>
        </p:nvSpPr>
        <p:spPr>
          <a:xfrm>
            <a:off x="5522483" y="1846333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Machine Learning</a:t>
            </a:r>
            <a:endParaRPr lang="en-NL" sz="1200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511F96C-A13F-41FD-A270-9BC6693E792F}"/>
              </a:ext>
            </a:extLst>
          </p:cNvPr>
          <p:cNvSpPr/>
          <p:nvPr/>
        </p:nvSpPr>
        <p:spPr>
          <a:xfrm>
            <a:off x="8023409" y="1898212"/>
            <a:ext cx="938047" cy="63296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Deploy</a:t>
            </a:r>
            <a:r>
              <a:rPr lang="nl-NL" sz="1100" dirty="0"/>
              <a:t> &amp; </a:t>
            </a:r>
            <a:r>
              <a:rPr lang="nl-NL" sz="1100" dirty="0" err="1"/>
              <a:t>Leverage</a:t>
            </a:r>
            <a:endParaRPr lang="en-NL" sz="1100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EFD44DE-AB3C-4C0B-8512-FC2BDC3DF42F}"/>
              </a:ext>
            </a:extLst>
          </p:cNvPr>
          <p:cNvSpPr/>
          <p:nvPr/>
        </p:nvSpPr>
        <p:spPr>
          <a:xfrm>
            <a:off x="5517732" y="2526030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Business Intelligence</a:t>
            </a:r>
            <a:endParaRPr lang="en-NL" sz="1200" dirty="0"/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A0EE858F-5EB0-405C-856C-F87FB3473D86}"/>
              </a:ext>
            </a:extLst>
          </p:cNvPr>
          <p:cNvSpPr/>
          <p:nvPr/>
        </p:nvSpPr>
        <p:spPr>
          <a:xfrm>
            <a:off x="2271301" y="693097"/>
            <a:ext cx="3246431" cy="1153236"/>
          </a:xfrm>
          <a:prstGeom prst="wedgeRectCallout">
            <a:avLst>
              <a:gd name="adj1" fmla="val -20518"/>
              <a:gd name="adj2" fmla="val 7143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/>
              <a:t>Oracle </a:t>
            </a:r>
            <a:r>
              <a:rPr lang="nl-NL" sz="1000" dirty="0" err="1"/>
              <a:t>Autonomous</a:t>
            </a:r>
            <a:r>
              <a:rPr lang="nl-NL" sz="1000" dirty="0"/>
              <a:t> Datawarehouse Cloud, AWS </a:t>
            </a:r>
            <a:r>
              <a:rPr lang="nl-NL" sz="1000" dirty="0" err="1"/>
              <a:t>RedShift</a:t>
            </a:r>
            <a:r>
              <a:rPr lang="nl-NL" sz="1000" dirty="0"/>
              <a:t>, Google </a:t>
            </a:r>
            <a:r>
              <a:rPr lang="nl-NL" sz="1000" dirty="0" err="1"/>
              <a:t>BigData</a:t>
            </a:r>
            <a:r>
              <a:rPr lang="nl-NL" sz="1000" dirty="0"/>
              <a:t>, </a:t>
            </a:r>
            <a:r>
              <a:rPr lang="nl-NL" sz="1000" dirty="0" err="1"/>
              <a:t>Azure</a:t>
            </a:r>
            <a:r>
              <a:rPr lang="nl-NL" sz="1000" dirty="0"/>
              <a:t> SQL Data Warehouse, </a:t>
            </a:r>
            <a:r>
              <a:rPr lang="nl-NL" sz="1000" dirty="0" err="1"/>
              <a:t>Azure</a:t>
            </a:r>
            <a:r>
              <a:rPr lang="nl-NL" sz="1000" dirty="0"/>
              <a:t> Data Lake Store, Oracle Database</a:t>
            </a:r>
          </a:p>
          <a:p>
            <a:r>
              <a:rPr lang="nl-NL" sz="1000" dirty="0" err="1"/>
              <a:t>Azure</a:t>
            </a:r>
            <a:r>
              <a:rPr lang="nl-NL" sz="1000" dirty="0"/>
              <a:t> </a:t>
            </a:r>
            <a:r>
              <a:rPr lang="nl-NL" sz="1000" dirty="0" err="1"/>
              <a:t>Cosmos</a:t>
            </a:r>
            <a:r>
              <a:rPr lang="nl-NL" sz="1000" dirty="0"/>
              <a:t> DB, </a:t>
            </a:r>
            <a:r>
              <a:rPr lang="nl-NL" sz="1000" dirty="0" err="1"/>
              <a:t>Elastic</a:t>
            </a:r>
            <a:r>
              <a:rPr lang="nl-NL" sz="1000" dirty="0"/>
              <a:t> Stack, </a:t>
            </a:r>
            <a:r>
              <a:rPr lang="nl-NL" sz="1000" dirty="0" err="1"/>
              <a:t>MongoDB,InfluxDB</a:t>
            </a:r>
            <a:r>
              <a:rPr lang="nl-NL" sz="1000" dirty="0"/>
              <a:t> Cassandra, AWS </a:t>
            </a:r>
            <a:r>
              <a:rPr lang="nl-NL" sz="1000" dirty="0" err="1"/>
              <a:t>DynamoDB</a:t>
            </a:r>
            <a:r>
              <a:rPr lang="nl-NL" sz="1000" dirty="0"/>
              <a:t>, Excel</a:t>
            </a:r>
          </a:p>
          <a:p>
            <a:r>
              <a:rPr lang="nl-NL" sz="1000" dirty="0" err="1"/>
              <a:t>Hadoop</a:t>
            </a:r>
            <a:r>
              <a:rPr lang="nl-NL" sz="1000" dirty="0"/>
              <a:t>, </a:t>
            </a:r>
            <a:r>
              <a:rPr lang="nl-NL" sz="1000" dirty="0" err="1"/>
              <a:t>Kafka</a:t>
            </a:r>
            <a:r>
              <a:rPr lang="nl-NL" sz="1000" dirty="0"/>
              <a:t>, Oracle </a:t>
            </a:r>
            <a:r>
              <a:rPr lang="nl-NL" sz="1000" dirty="0" err="1"/>
              <a:t>BigData</a:t>
            </a:r>
            <a:r>
              <a:rPr lang="nl-NL" sz="1000" dirty="0"/>
              <a:t> Cloud</a:t>
            </a:r>
          </a:p>
          <a:p>
            <a:r>
              <a:rPr lang="nl-NL" sz="1000" dirty="0"/>
              <a:t>AWS S3,  Oracle Storage, OneDrive, Google Storage</a:t>
            </a:r>
            <a:endParaRPr lang="en-NL" sz="1000" dirty="0"/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14AB4D56-0346-475B-A077-67D0AE2B1FF2}"/>
              </a:ext>
            </a:extLst>
          </p:cNvPr>
          <p:cNvSpPr/>
          <p:nvPr/>
        </p:nvSpPr>
        <p:spPr>
          <a:xfrm>
            <a:off x="140648" y="3464822"/>
            <a:ext cx="2653462" cy="1429448"/>
          </a:xfrm>
          <a:prstGeom prst="wedgeRectCallout">
            <a:avLst>
              <a:gd name="adj1" fmla="val 935"/>
              <a:gd name="adj2" fmla="val -9484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/>
              <a:t>SQL, Java, </a:t>
            </a:r>
            <a:r>
              <a:rPr lang="nl-NL" sz="2800" dirty="0">
                <a:solidFill>
                  <a:srgbClr val="FFFF00"/>
                </a:solidFill>
              </a:rPr>
              <a:t>Python</a:t>
            </a:r>
            <a:r>
              <a:rPr lang="nl-NL" sz="1000" dirty="0"/>
              <a:t>, Node JS</a:t>
            </a:r>
          </a:p>
          <a:p>
            <a:r>
              <a:rPr lang="nl-NL" sz="1000" dirty="0"/>
              <a:t>SQL Developer, Apache </a:t>
            </a:r>
            <a:r>
              <a:rPr lang="nl-NL" sz="1000" dirty="0" err="1"/>
              <a:t>Spark</a:t>
            </a:r>
            <a:r>
              <a:rPr lang="nl-NL" sz="1000" dirty="0"/>
              <a:t>, </a:t>
            </a:r>
            <a:r>
              <a:rPr lang="nl-NL" sz="1000" dirty="0" err="1"/>
              <a:t>Drill</a:t>
            </a:r>
            <a:r>
              <a:rPr lang="nl-NL" sz="1000" dirty="0"/>
              <a:t>, Flink</a:t>
            </a:r>
          </a:p>
          <a:p>
            <a:r>
              <a:rPr lang="nl-NL" sz="800" dirty="0"/>
              <a:t>Oracle Data Integration Platform Cloud, Oracle Integration Cloud &amp; Cloud Adapters</a:t>
            </a:r>
          </a:p>
          <a:p>
            <a:r>
              <a:rPr lang="nl-NL" sz="800" dirty="0" err="1"/>
              <a:t>Kafka</a:t>
            </a:r>
            <a:r>
              <a:rPr lang="nl-NL" sz="800" dirty="0"/>
              <a:t>, </a:t>
            </a:r>
            <a:r>
              <a:rPr lang="nl-NL" sz="800" dirty="0" err="1"/>
              <a:t>Connectors</a:t>
            </a:r>
            <a:r>
              <a:rPr lang="nl-NL" sz="800" dirty="0"/>
              <a:t>, KSQL &amp; Streams </a:t>
            </a:r>
            <a:r>
              <a:rPr lang="nl-NL" sz="800" dirty="0" err="1"/>
              <a:t>Debezium</a:t>
            </a:r>
            <a:endParaRPr lang="nl-NL" sz="800" dirty="0"/>
          </a:p>
          <a:p>
            <a:r>
              <a:rPr lang="nl-NL" sz="800" dirty="0" err="1"/>
              <a:t>Azure</a:t>
            </a:r>
            <a:r>
              <a:rPr lang="nl-NL" sz="800" dirty="0"/>
              <a:t> </a:t>
            </a:r>
            <a:r>
              <a:rPr lang="nl-NL" sz="800" dirty="0" err="1"/>
              <a:t>EventHubs</a:t>
            </a:r>
            <a:endParaRPr lang="nl-NL" sz="800" dirty="0"/>
          </a:p>
          <a:p>
            <a:r>
              <a:rPr lang="nl-NL" sz="800" dirty="0"/>
              <a:t>AWS </a:t>
            </a:r>
            <a:r>
              <a:rPr lang="nl-NL" sz="800" dirty="0" err="1"/>
              <a:t>Lambda</a:t>
            </a:r>
            <a:r>
              <a:rPr lang="nl-NL" sz="800" dirty="0"/>
              <a:t>, SQS, SNS, </a:t>
            </a:r>
            <a:r>
              <a:rPr lang="nl-NL" sz="800" dirty="0" err="1"/>
              <a:t>Glue</a:t>
            </a:r>
            <a:r>
              <a:rPr lang="nl-NL" sz="800" dirty="0"/>
              <a:t>, </a:t>
            </a:r>
            <a:r>
              <a:rPr lang="nl-NL" sz="800" dirty="0" err="1"/>
              <a:t>Kinesis</a:t>
            </a:r>
            <a:r>
              <a:rPr lang="nl-NL" sz="800" dirty="0"/>
              <a:t>, Step </a:t>
            </a:r>
            <a:r>
              <a:rPr lang="nl-NL" sz="800" dirty="0" err="1"/>
              <a:t>Functions</a:t>
            </a:r>
            <a:endParaRPr lang="en-NL" sz="800" dirty="0"/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EFDE23F5-A1D2-4FFB-8309-568F1CCC404F}"/>
              </a:ext>
            </a:extLst>
          </p:cNvPr>
          <p:cNvSpPr/>
          <p:nvPr/>
        </p:nvSpPr>
        <p:spPr>
          <a:xfrm>
            <a:off x="2991333" y="3337152"/>
            <a:ext cx="2228367" cy="1442561"/>
          </a:xfrm>
          <a:prstGeom prst="wedgeRectCallout">
            <a:avLst>
              <a:gd name="adj1" fmla="val -13998"/>
              <a:gd name="adj2" fmla="val -9097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2800" dirty="0" err="1">
                <a:solidFill>
                  <a:srgbClr val="FFFF00"/>
                </a:solidFill>
              </a:rPr>
              <a:t>Jupyter</a:t>
            </a:r>
            <a:r>
              <a:rPr lang="nl-NL" sz="2800" dirty="0">
                <a:solidFill>
                  <a:srgbClr val="FFFF00"/>
                </a:solidFill>
              </a:rPr>
              <a:t> Notebooks, Python</a:t>
            </a:r>
            <a:r>
              <a:rPr lang="nl-NL" sz="1000" dirty="0"/>
              <a:t>, </a:t>
            </a:r>
            <a:r>
              <a:rPr lang="nl-NL" sz="400" dirty="0"/>
              <a:t>Apache </a:t>
            </a:r>
            <a:r>
              <a:rPr lang="nl-NL" sz="400" dirty="0" err="1"/>
              <a:t>Spark</a:t>
            </a:r>
            <a:r>
              <a:rPr lang="nl-NL" sz="400" dirty="0"/>
              <a:t>, Java, R, Apache Zeppelin SQL &amp; PL/SQL, SQL Developer, SPARQL Oracle Analytics Cloud Google Cloud </a:t>
            </a:r>
            <a:r>
              <a:rPr lang="nl-NL" sz="400" dirty="0" err="1"/>
              <a:t>DataPrep</a:t>
            </a:r>
            <a:r>
              <a:rPr lang="nl-NL" sz="400" dirty="0"/>
              <a:t>, </a:t>
            </a:r>
            <a:r>
              <a:rPr lang="nl-NL" sz="400" dirty="0" err="1"/>
              <a:t>Azure</a:t>
            </a:r>
            <a:r>
              <a:rPr lang="nl-NL" sz="400" dirty="0"/>
              <a:t> </a:t>
            </a:r>
            <a:r>
              <a:rPr lang="nl-NL" sz="400" dirty="0" err="1"/>
              <a:t>Wrangler</a:t>
            </a:r>
            <a:r>
              <a:rPr lang="nl-NL" sz="400" dirty="0"/>
              <a:t> (</a:t>
            </a:r>
            <a:r>
              <a:rPr lang="nl-NL" sz="400" dirty="0" err="1"/>
              <a:t>Trifacta</a:t>
            </a:r>
            <a:r>
              <a:rPr lang="nl-NL" sz="400" dirty="0"/>
              <a:t> </a:t>
            </a:r>
            <a:r>
              <a:rPr lang="nl-NL" sz="400" dirty="0" err="1"/>
              <a:t>Wrangler</a:t>
            </a:r>
            <a:r>
              <a:rPr lang="nl-NL" sz="400" dirty="0"/>
              <a:t>) </a:t>
            </a:r>
          </a:p>
        </p:txBody>
      </p:sp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511EF335-BE9D-4A41-A333-79A89F3EB214}"/>
              </a:ext>
            </a:extLst>
          </p:cNvPr>
          <p:cNvSpPr/>
          <p:nvPr/>
        </p:nvSpPr>
        <p:spPr>
          <a:xfrm>
            <a:off x="5535638" y="3483265"/>
            <a:ext cx="2228367" cy="1429447"/>
          </a:xfrm>
          <a:prstGeom prst="wedgeRectCallout">
            <a:avLst>
              <a:gd name="adj1" fmla="val -13314"/>
              <a:gd name="adj2" fmla="val -6751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2000" dirty="0" err="1">
                <a:solidFill>
                  <a:srgbClr val="FFFF00"/>
                </a:solidFill>
              </a:rPr>
              <a:t>Jupyter</a:t>
            </a:r>
            <a:r>
              <a:rPr lang="nl-NL" sz="2000" dirty="0">
                <a:solidFill>
                  <a:srgbClr val="FFFF00"/>
                </a:solidFill>
              </a:rPr>
              <a:t> Notebooks, Python</a:t>
            </a:r>
            <a:r>
              <a:rPr lang="nl-NL" sz="1000" dirty="0">
                <a:solidFill>
                  <a:srgbClr val="FFFF00"/>
                </a:solidFill>
              </a:rPr>
              <a:t> </a:t>
            </a:r>
            <a:r>
              <a:rPr lang="nl-NL" sz="300" dirty="0"/>
              <a:t>d3.js, </a:t>
            </a:r>
            <a:r>
              <a:rPr lang="nl-NL" sz="300" dirty="0" err="1"/>
              <a:t>React</a:t>
            </a:r>
            <a:r>
              <a:rPr lang="nl-NL" sz="300" dirty="0"/>
              <a:t> D3, SVG</a:t>
            </a:r>
          </a:p>
          <a:p>
            <a:r>
              <a:rPr lang="nl-NL" sz="300" dirty="0"/>
              <a:t>Oracle Analytics Cloud</a:t>
            </a:r>
          </a:p>
          <a:p>
            <a:r>
              <a:rPr lang="nl-NL" sz="300" dirty="0"/>
              <a:t>Excel, APEX, SQL Developer</a:t>
            </a:r>
          </a:p>
          <a:p>
            <a:r>
              <a:rPr lang="nl-NL" sz="300" dirty="0" err="1"/>
              <a:t>Pentaho</a:t>
            </a:r>
            <a:r>
              <a:rPr lang="nl-NL" sz="300" dirty="0"/>
              <a:t>, </a:t>
            </a:r>
            <a:r>
              <a:rPr lang="nl-NL" sz="300" dirty="0" err="1"/>
              <a:t>OpenStreetMap</a:t>
            </a:r>
            <a:endParaRPr lang="nl-NL" sz="300" dirty="0"/>
          </a:p>
          <a:p>
            <a:r>
              <a:rPr lang="nl-NL" sz="300" dirty="0" err="1"/>
              <a:t>Azure</a:t>
            </a:r>
            <a:r>
              <a:rPr lang="nl-NL" sz="300" dirty="0"/>
              <a:t> </a:t>
            </a:r>
            <a:r>
              <a:rPr lang="nl-NL" sz="300" dirty="0" err="1"/>
              <a:t>PowerBI</a:t>
            </a:r>
            <a:r>
              <a:rPr lang="nl-NL" sz="300" dirty="0"/>
              <a:t>, AWS </a:t>
            </a:r>
            <a:r>
              <a:rPr lang="nl-NL" sz="300" dirty="0" err="1"/>
              <a:t>QuickSight</a:t>
            </a:r>
            <a:endParaRPr lang="nl-NL" sz="300" dirty="0"/>
          </a:p>
          <a:p>
            <a:r>
              <a:rPr lang="nl-NL" sz="300" dirty="0"/>
              <a:t>Tableau, </a:t>
            </a:r>
            <a:r>
              <a:rPr lang="nl-NL" sz="300" dirty="0" err="1"/>
              <a:t>Qlik</a:t>
            </a:r>
            <a:r>
              <a:rPr lang="nl-NL" sz="300" dirty="0"/>
              <a:t>, </a:t>
            </a:r>
            <a:r>
              <a:rPr lang="nl-NL" sz="300" dirty="0" err="1"/>
              <a:t>Looker</a:t>
            </a:r>
            <a:r>
              <a:rPr lang="nl-NL" sz="300" dirty="0"/>
              <a:t>, </a:t>
            </a:r>
          </a:p>
          <a:p>
            <a:r>
              <a:rPr lang="nl-NL" sz="300" dirty="0"/>
              <a:t>SAP Analytics (Business </a:t>
            </a:r>
            <a:r>
              <a:rPr lang="nl-NL" sz="300" dirty="0" err="1"/>
              <a:t>Objects</a:t>
            </a:r>
            <a:r>
              <a:rPr lang="nl-NL" sz="300" dirty="0"/>
              <a:t>), IBM </a:t>
            </a:r>
            <a:r>
              <a:rPr lang="nl-NL" sz="300" dirty="0" err="1"/>
              <a:t>Cognos</a:t>
            </a:r>
            <a:r>
              <a:rPr lang="nl-NL" sz="300" dirty="0"/>
              <a:t>, SAS, </a:t>
            </a:r>
            <a:r>
              <a:rPr lang="nl-NL" sz="300" dirty="0" err="1"/>
              <a:t>Tibco</a:t>
            </a:r>
            <a:r>
              <a:rPr lang="nl-NL" sz="300" dirty="0"/>
              <a:t> </a:t>
            </a:r>
            <a:r>
              <a:rPr lang="nl-NL" sz="300" dirty="0" err="1"/>
              <a:t>JasperSoft</a:t>
            </a:r>
            <a:endParaRPr lang="nl-NL" sz="300" dirty="0"/>
          </a:p>
          <a:p>
            <a:r>
              <a:rPr lang="nl-NL" sz="300" dirty="0" err="1"/>
              <a:t>Kibana</a:t>
            </a:r>
            <a:r>
              <a:rPr lang="nl-NL" sz="300" dirty="0"/>
              <a:t>, </a:t>
            </a:r>
            <a:r>
              <a:rPr lang="nl-NL" sz="300" dirty="0" err="1"/>
              <a:t>Grafana</a:t>
            </a:r>
            <a:endParaRPr lang="nl-NL" sz="300" dirty="0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03955AD2-7A96-40D6-A836-E460742D3EBF}"/>
              </a:ext>
            </a:extLst>
          </p:cNvPr>
          <p:cNvSpPr/>
          <p:nvPr/>
        </p:nvSpPr>
        <p:spPr>
          <a:xfrm>
            <a:off x="5897571" y="144780"/>
            <a:ext cx="3246430" cy="1627353"/>
          </a:xfrm>
          <a:prstGeom prst="wedgeRectCallout">
            <a:avLst>
              <a:gd name="adj1" fmla="val -34807"/>
              <a:gd name="adj2" fmla="val 7197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2800" dirty="0">
                <a:solidFill>
                  <a:srgbClr val="FFFF00"/>
                </a:solidFill>
              </a:rPr>
              <a:t>Python, </a:t>
            </a:r>
            <a:r>
              <a:rPr lang="nl-NL" sz="1000" dirty="0"/>
              <a:t>R, Apache </a:t>
            </a:r>
            <a:r>
              <a:rPr lang="nl-NL" sz="1000" dirty="0" err="1"/>
              <a:t>Spark</a:t>
            </a:r>
            <a:r>
              <a:rPr lang="nl-NL" sz="1000" dirty="0"/>
              <a:t>, SQL &amp; PL/</a:t>
            </a:r>
            <a:r>
              <a:rPr lang="nl-NL" sz="1000" dirty="0" err="1"/>
              <a:t>SQL</a:t>
            </a:r>
            <a:r>
              <a:rPr lang="nl-NL" sz="2800" dirty="0" err="1">
                <a:solidFill>
                  <a:srgbClr val="FFFF00"/>
                </a:solidFill>
              </a:rPr>
              <a:t>Jupyter</a:t>
            </a:r>
            <a:r>
              <a:rPr lang="nl-NL" sz="2800" dirty="0">
                <a:solidFill>
                  <a:srgbClr val="FFFF00"/>
                </a:solidFill>
              </a:rPr>
              <a:t> Notebooks, </a:t>
            </a:r>
            <a:r>
              <a:rPr lang="nl-NL" sz="600" dirty="0"/>
              <a:t>Apache Zeppelin</a:t>
            </a:r>
          </a:p>
          <a:p>
            <a:r>
              <a:rPr lang="nl-NL" sz="600" dirty="0" err="1"/>
              <a:t>NumPy</a:t>
            </a:r>
            <a:r>
              <a:rPr lang="nl-NL" sz="600" dirty="0"/>
              <a:t>, </a:t>
            </a:r>
            <a:r>
              <a:rPr lang="nl-NL" sz="600" dirty="0" err="1"/>
              <a:t>SciPy</a:t>
            </a:r>
            <a:r>
              <a:rPr lang="nl-NL" sz="600" dirty="0"/>
              <a:t>, </a:t>
            </a:r>
            <a:r>
              <a:rPr lang="nl-NL" sz="600" dirty="0" err="1"/>
              <a:t>SciKit-learn</a:t>
            </a:r>
            <a:r>
              <a:rPr lang="nl-NL" sz="600" dirty="0"/>
              <a:t>, </a:t>
            </a:r>
            <a:r>
              <a:rPr lang="nl-NL" sz="600" dirty="0" err="1"/>
              <a:t>Pandas</a:t>
            </a:r>
            <a:r>
              <a:rPr lang="nl-NL" sz="600" dirty="0"/>
              <a:t>, </a:t>
            </a:r>
            <a:r>
              <a:rPr lang="nl-NL" sz="600" dirty="0" err="1"/>
              <a:t>Bokeh</a:t>
            </a:r>
            <a:r>
              <a:rPr lang="nl-NL" sz="600" dirty="0"/>
              <a:t>, </a:t>
            </a:r>
            <a:r>
              <a:rPr lang="nl-NL" sz="600" dirty="0" err="1"/>
              <a:t>Plotly</a:t>
            </a:r>
            <a:r>
              <a:rPr lang="nl-NL" sz="600" dirty="0"/>
              <a:t>, </a:t>
            </a:r>
            <a:r>
              <a:rPr lang="nl-NL" sz="600" dirty="0" err="1"/>
              <a:t>Matplotlib</a:t>
            </a:r>
            <a:r>
              <a:rPr lang="nl-NL" sz="600" dirty="0"/>
              <a:t>, NLTK, </a:t>
            </a:r>
            <a:r>
              <a:rPr lang="nl-NL" sz="600" dirty="0" err="1"/>
              <a:t>Keras</a:t>
            </a:r>
            <a:r>
              <a:rPr lang="nl-NL" sz="600" dirty="0"/>
              <a:t>, </a:t>
            </a:r>
            <a:r>
              <a:rPr lang="nl-NL" sz="600" dirty="0" err="1"/>
              <a:t>TensorFlow</a:t>
            </a:r>
            <a:r>
              <a:rPr lang="nl-NL" sz="600" dirty="0"/>
              <a:t>, </a:t>
            </a:r>
            <a:r>
              <a:rPr lang="nl-NL" sz="600" dirty="0" err="1"/>
              <a:t>PyTorch</a:t>
            </a:r>
            <a:r>
              <a:rPr lang="nl-NL" sz="600" dirty="0"/>
              <a:t>, </a:t>
            </a:r>
            <a:r>
              <a:rPr lang="nl-NL" sz="600" dirty="0" err="1"/>
              <a:t>MXNet</a:t>
            </a:r>
            <a:r>
              <a:rPr lang="nl-NL" sz="600" dirty="0"/>
              <a:t>, </a:t>
            </a:r>
            <a:r>
              <a:rPr lang="nl-NL" sz="600" dirty="0" err="1"/>
              <a:t>Caffe</a:t>
            </a:r>
            <a:r>
              <a:rPr lang="nl-NL" sz="600" dirty="0"/>
              <a:t>, </a:t>
            </a:r>
            <a:r>
              <a:rPr lang="nl-NL" sz="600" dirty="0" err="1"/>
              <a:t>Theano</a:t>
            </a:r>
            <a:r>
              <a:rPr lang="nl-NL" sz="600" dirty="0"/>
              <a:t>, Oracle Analytics Cloud, Data </a:t>
            </a:r>
            <a:r>
              <a:rPr lang="nl-NL" sz="600" dirty="0" err="1"/>
              <a:t>Science</a:t>
            </a:r>
            <a:r>
              <a:rPr lang="nl-NL" sz="600" dirty="0"/>
              <a:t> Platform</a:t>
            </a:r>
          </a:p>
          <a:p>
            <a:r>
              <a:rPr lang="nl-NL" sz="600" dirty="0" err="1"/>
              <a:t>AutoKeras</a:t>
            </a:r>
            <a:r>
              <a:rPr lang="nl-NL" sz="600" dirty="0"/>
              <a:t>, AWS </a:t>
            </a:r>
            <a:r>
              <a:rPr lang="nl-NL" sz="600" dirty="0" err="1"/>
              <a:t>SageMaker</a:t>
            </a:r>
            <a:r>
              <a:rPr lang="nl-NL" sz="600" dirty="0"/>
              <a:t>, Google AI Platform, Google </a:t>
            </a:r>
            <a:r>
              <a:rPr lang="nl-NL" sz="600" dirty="0" err="1"/>
              <a:t>AutoML</a:t>
            </a:r>
            <a:r>
              <a:rPr lang="nl-NL" sz="600" dirty="0"/>
              <a:t>, </a:t>
            </a:r>
            <a:r>
              <a:rPr lang="nl-NL" sz="600" dirty="0" err="1"/>
              <a:t>Azure</a:t>
            </a:r>
            <a:r>
              <a:rPr lang="nl-NL" sz="600" dirty="0"/>
              <a:t> Machine Learning Studio, </a:t>
            </a:r>
            <a:r>
              <a:rPr lang="nl-NL" sz="600" dirty="0" err="1"/>
              <a:t>Azure</a:t>
            </a:r>
            <a:r>
              <a:rPr lang="nl-NL" sz="600" dirty="0"/>
              <a:t> </a:t>
            </a:r>
            <a:r>
              <a:rPr lang="nl-NL" sz="600" dirty="0" err="1"/>
              <a:t>Cognitive</a:t>
            </a:r>
            <a:r>
              <a:rPr lang="nl-NL" sz="600" dirty="0"/>
              <a:t> Services, AWS AI</a:t>
            </a:r>
            <a:endParaRPr lang="nl-NL" sz="1000" dirty="0"/>
          </a:p>
        </p:txBody>
      </p:sp>
    </p:spTree>
    <p:extLst>
      <p:ext uri="{BB962C8B-B14F-4D97-AF65-F5344CB8AC3E}">
        <p14:creationId xmlns:p14="http://schemas.microsoft.com/office/powerpoint/2010/main" val="284095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2F4C34-BDCB-4192-A3C4-57B5C3D08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Agenda</a:t>
            </a:r>
            <a:endParaRPr lang="en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C7DF4E-917A-4C46-A2CF-9C825A8C4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z="1600" dirty="0">
                <a:solidFill>
                  <a:schemeClr val="bg1">
                    <a:lumMod val="65000"/>
                  </a:schemeClr>
                </a:solidFill>
              </a:rPr>
              <a:t>Introductie van de Data </a:t>
            </a:r>
            <a:r>
              <a:rPr lang="nl-NL" sz="1600" dirty="0" err="1">
                <a:solidFill>
                  <a:schemeClr val="bg1">
                    <a:lumMod val="65000"/>
                  </a:schemeClr>
                </a:solidFill>
              </a:rPr>
              <a:t>Science</a:t>
            </a:r>
            <a:r>
              <a:rPr lang="nl-NL" sz="1600" dirty="0">
                <a:solidFill>
                  <a:schemeClr val="bg1">
                    <a:lumMod val="65000"/>
                  </a:schemeClr>
                </a:solidFill>
              </a:rPr>
              <a:t> Data Flow</a:t>
            </a:r>
            <a:endParaRPr lang="en-NL" sz="1600" dirty="0">
              <a:solidFill>
                <a:schemeClr val="bg1">
                  <a:lumMod val="65000"/>
                </a:schemeClr>
              </a:solidFill>
            </a:endParaRPr>
          </a:p>
          <a:p>
            <a:pPr lvl="0"/>
            <a:r>
              <a:rPr lang="nl-NL" sz="1600" b="1" dirty="0"/>
              <a:t>Introductie van Python, </a:t>
            </a:r>
            <a:r>
              <a:rPr lang="nl-NL" sz="1600" b="1" dirty="0" err="1"/>
              <a:t>Jupyter</a:t>
            </a:r>
            <a:r>
              <a:rPr lang="nl-NL" sz="1600" b="1" dirty="0"/>
              <a:t> Notebook en Panda</a:t>
            </a:r>
          </a:p>
          <a:p>
            <a:pPr lvl="0"/>
            <a:r>
              <a:rPr lang="nl-NL" sz="1600" dirty="0"/>
              <a:t>Aan de slag met </a:t>
            </a:r>
            <a:r>
              <a:rPr lang="nl-NL" sz="1600" dirty="0" err="1"/>
              <a:t>Jupyter</a:t>
            </a:r>
            <a:r>
              <a:rPr lang="nl-NL" sz="1600" dirty="0"/>
              <a:t> Notebook </a:t>
            </a:r>
            <a:endParaRPr lang="en-NL" sz="1600" dirty="0"/>
          </a:p>
          <a:p>
            <a:pPr lvl="0"/>
            <a:r>
              <a:rPr lang="nl-NL" sz="1600" dirty="0"/>
              <a:t>Diner</a:t>
            </a:r>
            <a:endParaRPr lang="en-NL" sz="1600" dirty="0"/>
          </a:p>
          <a:p>
            <a:pPr lvl="0"/>
            <a:r>
              <a:rPr lang="nl-NL" sz="1600" dirty="0"/>
              <a:t>Introductie van de casus en de beschikbare data</a:t>
            </a:r>
            <a:endParaRPr lang="en-NL" sz="1600" dirty="0"/>
          </a:p>
          <a:p>
            <a:pPr lvl="0"/>
            <a:r>
              <a:rPr lang="nl-NL" sz="1600" dirty="0"/>
              <a:t>Hands-on workshop: </a:t>
            </a:r>
            <a:endParaRPr lang="en-NL" sz="1600" dirty="0"/>
          </a:p>
          <a:p>
            <a:pPr lvl="1"/>
            <a:r>
              <a:rPr lang="nl-NL" sz="1600" dirty="0"/>
              <a:t>Verzamel de </a:t>
            </a:r>
            <a:r>
              <a:rPr lang="nl-NL" sz="1600" dirty="0" err="1"/>
              <a:t>raw</a:t>
            </a:r>
            <a:r>
              <a:rPr lang="nl-NL" sz="1600" dirty="0"/>
              <a:t> data (JSON) in een data </a:t>
            </a:r>
            <a:r>
              <a:rPr lang="nl-NL" sz="1600" dirty="0" err="1"/>
              <a:t>lake</a:t>
            </a:r>
            <a:r>
              <a:rPr lang="nl-NL" sz="1600" dirty="0"/>
              <a:t> (het file systeem)</a:t>
            </a:r>
            <a:endParaRPr lang="en-NL" sz="1600" dirty="0"/>
          </a:p>
          <a:p>
            <a:pPr lvl="1"/>
            <a:r>
              <a:rPr lang="en-GB" sz="1600" dirty="0"/>
              <a:t>Wrangle de data (</a:t>
            </a:r>
            <a:r>
              <a:rPr lang="en-GB" sz="1600" dirty="0" err="1"/>
              <a:t>fase</a:t>
            </a:r>
            <a:r>
              <a:rPr lang="en-GB" sz="1600" dirty="0"/>
              <a:t> I) – reshape, discard, deduplicate, derive</a:t>
            </a:r>
            <a:endParaRPr lang="en-NL" sz="1600" dirty="0"/>
          </a:p>
          <a:p>
            <a:pPr lvl="1"/>
            <a:r>
              <a:rPr lang="nl-NL" sz="1600" dirty="0" err="1"/>
              <a:t>Wrangle</a:t>
            </a:r>
            <a:r>
              <a:rPr lang="nl-NL" sz="1600" dirty="0"/>
              <a:t> de data (fase II) – </a:t>
            </a:r>
            <a:r>
              <a:rPr lang="nl-NL" sz="1600" dirty="0" err="1"/>
              <a:t>join</a:t>
            </a:r>
            <a:r>
              <a:rPr lang="nl-NL" sz="1600" dirty="0"/>
              <a:t>/</a:t>
            </a:r>
            <a:r>
              <a:rPr lang="nl-NL" sz="1600" dirty="0" err="1"/>
              <a:t>merge</a:t>
            </a:r>
            <a:r>
              <a:rPr lang="nl-NL" sz="1600" dirty="0"/>
              <a:t>, verrijk</a:t>
            </a:r>
            <a:endParaRPr lang="en-NL" sz="1600" dirty="0"/>
          </a:p>
          <a:p>
            <a:pPr lvl="1"/>
            <a:r>
              <a:rPr lang="nl-NL" sz="1600" dirty="0"/>
              <a:t>Business Intelligence – visualisatie, rapportage</a:t>
            </a:r>
          </a:p>
          <a:p>
            <a:pPr lvl="1"/>
            <a:r>
              <a:rPr lang="en-GB" sz="1600" dirty="0"/>
              <a:t>Machine Learning – train </a:t>
            </a:r>
            <a:r>
              <a:rPr lang="en-GB" sz="1600" dirty="0" err="1"/>
              <a:t>en</a:t>
            </a:r>
            <a:r>
              <a:rPr lang="en-GB" sz="1600" dirty="0"/>
              <a:t> test model </a:t>
            </a:r>
            <a:r>
              <a:rPr lang="en-GB" sz="1600" dirty="0" err="1"/>
              <a:t>vanuit</a:t>
            </a:r>
            <a:r>
              <a:rPr lang="en-GB" sz="1600" dirty="0"/>
              <a:t> Notebook  (Decision tree, Classification)</a:t>
            </a:r>
            <a:endParaRPr lang="en-NL" sz="1600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673249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C6731-2264-4D44-9454-852E9DA4F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Introductie Python &amp; </a:t>
            </a:r>
            <a:r>
              <a:rPr lang="nl-NL" dirty="0" err="1"/>
              <a:t>Jupyter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F93AD-0894-4A64-969A-18F5C2F9B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CF877C-31B4-4951-84E8-D7354DFF5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72158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0E2F4-1D48-4ACE-9410-5D6A10FC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Azure</a:t>
            </a:r>
            <a:r>
              <a:rPr lang="nl-NL" dirty="0"/>
              <a:t> </a:t>
            </a:r>
            <a:r>
              <a:rPr lang="nl-NL" dirty="0" err="1"/>
              <a:t>Functions</a:t>
            </a:r>
            <a:r>
              <a:rPr lang="nl-NL" dirty="0"/>
              <a:t> support Python</a:t>
            </a:r>
            <a:endParaRPr lang="en-NL" dirty="0"/>
          </a:p>
        </p:txBody>
      </p:sp>
      <p:pic>
        <p:nvPicPr>
          <p:cNvPr id="6" name="Snagit_SNG82B">
            <a:extLst>
              <a:ext uri="{FF2B5EF4-FFF2-40B4-BE49-F238E27FC236}">
                <a16:creationId xmlns:a16="http://schemas.microsoft.com/office/drawing/2014/main" id="{465AC736-5B0B-4956-9AA9-0DFC52ACB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9999" y="936625"/>
            <a:ext cx="5352870" cy="37798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B4C0D0-54A3-408D-975F-61E0CA16B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1026" name="Picture 2" descr="Image result for aws lambda python">
            <a:extLst>
              <a:ext uri="{FF2B5EF4-FFF2-40B4-BE49-F238E27FC236}">
                <a16:creationId xmlns:a16="http://schemas.microsoft.com/office/drawing/2014/main" id="{BF12F14A-E128-42F0-B0B3-9ABA98187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792000"/>
            <a:ext cx="270510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Snagit_SNG839">
            <a:extLst>
              <a:ext uri="{FF2B5EF4-FFF2-40B4-BE49-F238E27FC236}">
                <a16:creationId xmlns:a16="http://schemas.microsoft.com/office/drawing/2014/main" id="{30B08720-5DF8-4363-A129-9188F6C215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1568" y="2913434"/>
            <a:ext cx="2216393" cy="184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910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C6731-2264-4D44-9454-852E9DA4F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Introductie Python &amp; </a:t>
            </a:r>
            <a:r>
              <a:rPr lang="nl-NL" dirty="0" err="1"/>
              <a:t>Jupyter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F93AD-0894-4A64-969A-18F5C2F9B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 err="1"/>
              <a:t>Onderstaande</a:t>
            </a:r>
            <a:r>
              <a:rPr lang="en-NL" dirty="0"/>
              <a:t> link Is </a:t>
            </a:r>
            <a:r>
              <a:rPr lang="en-NL" dirty="0" err="1"/>
              <a:t>een</a:t>
            </a:r>
            <a:r>
              <a:rPr lang="en-NL" dirty="0"/>
              <a:t> analyse van </a:t>
            </a:r>
            <a:r>
              <a:rPr lang="en-NL" dirty="0" err="1"/>
              <a:t>wijzigingen</a:t>
            </a:r>
            <a:r>
              <a:rPr lang="en-NL" dirty="0"/>
              <a:t> op </a:t>
            </a:r>
            <a:r>
              <a:rPr lang="en-NL" dirty="0" err="1"/>
              <a:t>Github</a:t>
            </a:r>
            <a:r>
              <a:rPr lang="en-NL" dirty="0"/>
              <a:t>. </a:t>
            </a:r>
            <a:r>
              <a:rPr lang="en-NL" dirty="0" err="1"/>
              <a:t>Misschien</a:t>
            </a:r>
            <a:r>
              <a:rPr lang="en-NL" dirty="0"/>
              <a:t> te </a:t>
            </a:r>
            <a:r>
              <a:rPr lang="en-NL" dirty="0" err="1"/>
              <a:t>gebruiken</a:t>
            </a:r>
            <a:r>
              <a:rPr lang="en-NL" dirty="0"/>
              <a:t> in </a:t>
            </a:r>
            <a:r>
              <a:rPr lang="en-NL" dirty="0" err="1"/>
              <a:t>een</a:t>
            </a:r>
            <a:r>
              <a:rPr lang="en-NL" dirty="0"/>
              <a:t> </a:t>
            </a:r>
            <a:r>
              <a:rPr lang="en-NL" dirty="0" err="1"/>
              <a:t>introductie</a:t>
            </a:r>
            <a:r>
              <a:rPr lang="en-NL" dirty="0"/>
              <a:t> van </a:t>
            </a:r>
            <a:r>
              <a:rPr lang="en-NL" dirty="0" err="1"/>
              <a:t>Jupyter</a:t>
            </a:r>
            <a:r>
              <a:rPr lang="en-NL" dirty="0"/>
              <a:t> </a:t>
            </a:r>
            <a:r>
              <a:rPr lang="en-NL" dirty="0" err="1"/>
              <a:t>en</a:t>
            </a:r>
            <a:r>
              <a:rPr lang="en-NL" dirty="0"/>
              <a:t> Python.</a:t>
            </a:r>
          </a:p>
          <a:p>
            <a:r>
              <a:rPr lang="en-NL" u="sng" dirty="0">
                <a:hlinkClick r:id="rId3"/>
              </a:rPr>
              <a:t>https://www.benfrederickson.com/ranking-programming-languages-by-github-users/</a:t>
            </a:r>
            <a:endParaRPr lang="en-NL" dirty="0"/>
          </a:p>
          <a:p>
            <a:r>
              <a:rPr lang="en-NL" dirty="0" err="1"/>
              <a:t>Jupyter</a:t>
            </a:r>
            <a:r>
              <a:rPr lang="en-NL" dirty="0"/>
              <a:t> is erg </a:t>
            </a:r>
            <a:r>
              <a:rPr lang="en-NL" dirty="0" err="1"/>
              <a:t>populair</a:t>
            </a:r>
            <a:r>
              <a:rPr lang="en-NL" dirty="0"/>
              <a:t> op </a:t>
            </a:r>
            <a:r>
              <a:rPr lang="en-NL" dirty="0" err="1"/>
              <a:t>Github</a:t>
            </a:r>
            <a:r>
              <a:rPr lang="en-NL" dirty="0"/>
              <a:t> </a:t>
            </a:r>
            <a:r>
              <a:rPr lang="en-NL" dirty="0" err="1"/>
              <a:t>vergeleken</a:t>
            </a:r>
            <a:r>
              <a:rPr lang="en-NL" dirty="0"/>
              <a:t> met R </a:t>
            </a:r>
            <a:r>
              <a:rPr lang="en-NL" dirty="0" err="1"/>
              <a:t>en</a:t>
            </a:r>
            <a:r>
              <a:rPr lang="en-NL" dirty="0"/>
              <a:t> </a:t>
            </a:r>
            <a:r>
              <a:rPr lang="en-NL" dirty="0" err="1"/>
              <a:t>Matlab</a:t>
            </a:r>
            <a:r>
              <a:rPr lang="en-NL" dirty="0"/>
              <a:t> </a:t>
            </a:r>
            <a:r>
              <a:rPr lang="en-NL" dirty="0" err="1"/>
              <a:t>en</a:t>
            </a:r>
            <a:r>
              <a:rPr lang="en-NL" dirty="0"/>
              <a:t> </a:t>
            </a:r>
            <a:r>
              <a:rPr lang="en-NL" dirty="0" err="1"/>
              <a:t>groeit</a:t>
            </a:r>
            <a:r>
              <a:rPr lang="en-NL" dirty="0"/>
              <a:t> </a:t>
            </a:r>
            <a:r>
              <a:rPr lang="en-NL" dirty="0" err="1"/>
              <a:t>snel</a:t>
            </a:r>
            <a:r>
              <a:rPr lang="en-NL" dirty="0"/>
              <a:t>.</a:t>
            </a:r>
          </a:p>
          <a:p>
            <a:r>
              <a:rPr lang="en-NL" dirty="0" err="1"/>
              <a:t>Interessant</a:t>
            </a:r>
            <a:r>
              <a:rPr lang="en-NL" dirty="0"/>
              <a:t> </a:t>
            </a:r>
            <a:r>
              <a:rPr lang="en-NL" dirty="0" err="1"/>
              <a:t>ook</a:t>
            </a:r>
            <a:r>
              <a:rPr lang="en-NL" dirty="0"/>
              <a:t> om te </a:t>
            </a:r>
            <a:r>
              <a:rPr lang="en-NL" dirty="0" err="1"/>
              <a:t>zien</a:t>
            </a:r>
            <a:r>
              <a:rPr lang="en-NL" dirty="0"/>
              <a:t> </a:t>
            </a:r>
            <a:r>
              <a:rPr lang="en-NL" dirty="0" err="1"/>
              <a:t>dat</a:t>
            </a:r>
            <a:r>
              <a:rPr lang="en-NL" dirty="0"/>
              <a:t> </a:t>
            </a:r>
            <a:r>
              <a:rPr lang="en-NL" dirty="0" err="1"/>
              <a:t>waarschijnlijk</a:t>
            </a:r>
            <a:r>
              <a:rPr lang="en-NL" dirty="0"/>
              <a:t> door de </a:t>
            </a:r>
            <a:r>
              <a:rPr lang="en-NL" dirty="0" err="1"/>
              <a:t>populariteit</a:t>
            </a:r>
            <a:r>
              <a:rPr lang="en-NL" dirty="0"/>
              <a:t> van ML de </a:t>
            </a:r>
            <a:r>
              <a:rPr lang="en-NL" dirty="0" err="1"/>
              <a:t>laatste</a:t>
            </a:r>
            <a:r>
              <a:rPr lang="en-NL" dirty="0"/>
              <a:t> </a:t>
            </a:r>
            <a:r>
              <a:rPr lang="en-NL" dirty="0" err="1"/>
              <a:t>tijd</a:t>
            </a:r>
            <a:r>
              <a:rPr lang="en-NL" dirty="0"/>
              <a:t> Python Java </a:t>
            </a:r>
            <a:r>
              <a:rPr lang="en-NL" dirty="0" err="1"/>
              <a:t>voorbij</a:t>
            </a:r>
            <a:r>
              <a:rPr lang="en-NL" dirty="0"/>
              <a:t> is.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CF877C-31B4-4951-84E8-D7354DFF5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16749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FEFAD-613C-4D0C-833C-2373D60A0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Language </a:t>
            </a:r>
            <a:r>
              <a:rPr lang="nl-NL" dirty="0" err="1"/>
              <a:t>popularity</a:t>
            </a:r>
            <a:r>
              <a:rPr lang="nl-NL" dirty="0"/>
              <a:t> </a:t>
            </a:r>
            <a:r>
              <a:rPr lang="nl-NL" dirty="0" err="1"/>
              <a:t>based</a:t>
            </a:r>
            <a:r>
              <a:rPr lang="nl-NL" dirty="0"/>
              <a:t> on GitHub </a:t>
            </a:r>
            <a:r>
              <a:rPr lang="nl-NL" dirty="0" err="1"/>
              <a:t>activity</a:t>
            </a:r>
            <a:br>
              <a:rPr lang="nl-NL" dirty="0"/>
            </a:br>
            <a:r>
              <a:rPr lang="nl-NL" dirty="0"/>
              <a:t>(</a:t>
            </a:r>
            <a:r>
              <a:rPr lang="nl-NL" dirty="0" err="1"/>
              <a:t>January</a:t>
            </a:r>
            <a:r>
              <a:rPr lang="nl-NL" dirty="0"/>
              <a:t> 2018)</a:t>
            </a:r>
            <a:endParaRPr lang="en-NL" dirty="0"/>
          </a:p>
        </p:txBody>
      </p:sp>
      <p:pic>
        <p:nvPicPr>
          <p:cNvPr id="9" name="Snagit_SNG837">
            <a:extLst>
              <a:ext uri="{FF2B5EF4-FFF2-40B4-BE49-F238E27FC236}">
                <a16:creationId xmlns:a16="http://schemas.microsoft.com/office/drawing/2014/main" id="{4D2D0FD4-0E2F-491A-81AE-9331B7B65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38554" y="792000"/>
            <a:ext cx="5712709" cy="37798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3D955B-C778-43CC-A1D8-6BB58217B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90F9AE-F693-4CD7-9202-1438945FE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155" y="1580375"/>
            <a:ext cx="3303682" cy="3207544"/>
          </a:xfrm>
          <a:prstGeom prst="rect">
            <a:avLst/>
          </a:prstGeom>
        </p:spPr>
      </p:pic>
      <p:sp>
        <p:nvSpPr>
          <p:cNvPr id="6" name="AutoShape 2" descr="https://www.benfrederickson.com/images/github/language-popularity/major.svg">
            <a:extLst>
              <a:ext uri="{FF2B5EF4-FFF2-40B4-BE49-F238E27FC236}">
                <a16:creationId xmlns:a16="http://schemas.microsoft.com/office/drawing/2014/main" id="{FF464F49-4DA0-4DBA-9FEB-00985550D7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sp>
        <p:nvSpPr>
          <p:cNvPr id="7" name="AutoShape 4" descr="https://www.benfrederickson.com/images/github/language-popularity/major.svg">
            <a:extLst>
              <a:ext uri="{FF2B5EF4-FFF2-40B4-BE49-F238E27FC236}">
                <a16:creationId xmlns:a16="http://schemas.microsoft.com/office/drawing/2014/main" id="{89997D9D-0A08-49AC-9E41-21F63DA0CA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22380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FDABE-ACD7-4168-970B-B181CF1A1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169BD-F6C7-40B7-8E75-9990CDC93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4CC37-A968-4225-9CC1-5549C28DF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8B2ED-C413-49EB-A26A-61BC21484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239828"/>
            <a:ext cx="6850974" cy="466384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393D4A-7153-4C9D-9154-101FAD4A4102}"/>
              </a:ext>
            </a:extLst>
          </p:cNvPr>
          <p:cNvSpPr/>
          <p:nvPr/>
        </p:nvSpPr>
        <p:spPr>
          <a:xfrm>
            <a:off x="6588000" y="857250"/>
            <a:ext cx="756002" cy="504000"/>
          </a:xfrm>
          <a:prstGeom prst="round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0486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09DD0-69BF-41CD-991A-CDD5ACC79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6" name="Snagit_SNG852">
            <a:extLst>
              <a:ext uri="{FF2B5EF4-FFF2-40B4-BE49-F238E27FC236}">
                <a16:creationId xmlns:a16="http://schemas.microsoft.com/office/drawing/2014/main" id="{2F23F7D9-CE23-4EEA-86A8-39AB46BBF8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63687" y="1075662"/>
            <a:ext cx="5696376" cy="37798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E9BF2-0056-4A26-8921-C20033DE8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8" name="Snagit_SNG855">
            <a:extLst>
              <a:ext uri="{FF2B5EF4-FFF2-40B4-BE49-F238E27FC236}">
                <a16:creationId xmlns:a16="http://schemas.microsoft.com/office/drawing/2014/main" id="{ED8593A8-CFAC-4166-A1F4-CF730F550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937" y="0"/>
            <a:ext cx="4134826" cy="28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60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B293B-F085-4F75-9080-F6508BB8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C2E45-6560-43A3-8703-539048CB5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0F11B4-AEF8-48D7-B97C-BABB2A690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0E09D0-539E-4BE6-A60C-C556D6BDF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06" y="792000"/>
            <a:ext cx="8236744" cy="3570479"/>
          </a:xfrm>
          <a:prstGeom prst="rect">
            <a:avLst/>
          </a:prstGeom>
        </p:spPr>
      </p:pic>
      <p:pic>
        <p:nvPicPr>
          <p:cNvPr id="6" name="Snagit_SNG852">
            <a:extLst>
              <a:ext uri="{FF2B5EF4-FFF2-40B4-BE49-F238E27FC236}">
                <a16:creationId xmlns:a16="http://schemas.microsoft.com/office/drawing/2014/main" id="{F047AD45-EF5D-4E7D-B4E7-49A368A99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06" y="2346985"/>
            <a:ext cx="3796984" cy="251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66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32C21-B128-4403-9B22-AEFC151AE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Pandas</a:t>
            </a:r>
            <a:r>
              <a:rPr lang="nl-NL" dirty="0"/>
              <a:t> </a:t>
            </a:r>
            <a:r>
              <a:rPr lang="nl-NL"/>
              <a:t>= Panel Data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6CD8B-FD70-4461-BCB5-D43096238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B4ABFB-4D44-42AC-B92F-6F2B31FDF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931822-E654-4234-818D-D1BD6F3E4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410" y="1226703"/>
            <a:ext cx="6927180" cy="26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620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value of data">
            <a:extLst>
              <a:ext uri="{FF2B5EF4-FFF2-40B4-BE49-F238E27FC236}">
                <a16:creationId xmlns:a16="http://schemas.microsoft.com/office/drawing/2014/main" id="{1F9BBFB5-C844-467E-B7A4-329FA778A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00" y="197176"/>
            <a:ext cx="3902787" cy="260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40A0D94-B6C9-4075-9216-2BF6FF8D3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Waarde van data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A9A2D7-8755-4B45-9234-F75A2DAE8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181937" cy="3780000"/>
          </a:xfrm>
        </p:spPr>
        <p:txBody>
          <a:bodyPr/>
          <a:lstStyle/>
          <a:p>
            <a:r>
              <a:rPr lang="nl-NL" dirty="0"/>
              <a:t>Inzicht in huidige stand van zaken</a:t>
            </a:r>
          </a:p>
          <a:p>
            <a:r>
              <a:rPr lang="nl-NL" dirty="0"/>
              <a:t>Inzicht in trends</a:t>
            </a:r>
          </a:p>
          <a:p>
            <a:r>
              <a:rPr lang="nl-NL" dirty="0"/>
              <a:t>Inzicht in afwijkingen en uitzonderingen</a:t>
            </a:r>
          </a:p>
          <a:p>
            <a:r>
              <a:rPr lang="nl-NL" dirty="0"/>
              <a:t>Inzicht in patronen, correlaties, oorzaken</a:t>
            </a:r>
          </a:p>
          <a:p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122125-C54F-4555-87B1-05B1DB211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Data Analytics on Oracle OpenWorld 2018 Session Details</a:t>
            </a:r>
            <a:endParaRPr lang="nl-NL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F8D16C-FD8C-4D24-AF5B-9CCA56650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79" y="2151270"/>
            <a:ext cx="4670210" cy="2564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779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8C951-3CD8-4C16-A788-4DCC2E81B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856EC-F177-4766-816A-C215921BF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FAA80-5471-470F-8649-EBF472665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241C6F-FBA5-4CEB-892A-D6BFDA27E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91" y="189885"/>
            <a:ext cx="7011008" cy="31778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FDDDBB-3E01-42B4-80D7-02B2DF233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956" y="2132252"/>
            <a:ext cx="4857555" cy="272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250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2F4C34-BDCB-4192-A3C4-57B5C3D08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Agenda</a:t>
            </a:r>
            <a:endParaRPr lang="en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C7DF4E-917A-4C46-A2CF-9C825A8C4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z="1600" dirty="0">
                <a:solidFill>
                  <a:schemeClr val="bg1">
                    <a:lumMod val="65000"/>
                  </a:schemeClr>
                </a:solidFill>
              </a:rPr>
              <a:t>Introductie van de Data </a:t>
            </a:r>
            <a:r>
              <a:rPr lang="nl-NL" sz="1600" dirty="0" err="1">
                <a:solidFill>
                  <a:schemeClr val="bg1">
                    <a:lumMod val="65000"/>
                  </a:schemeClr>
                </a:solidFill>
              </a:rPr>
              <a:t>Science</a:t>
            </a:r>
            <a:r>
              <a:rPr lang="nl-NL" sz="1600" dirty="0">
                <a:solidFill>
                  <a:schemeClr val="bg1">
                    <a:lumMod val="65000"/>
                  </a:schemeClr>
                </a:solidFill>
              </a:rPr>
              <a:t> Data Flow</a:t>
            </a:r>
            <a:endParaRPr lang="en-NL" sz="1600" dirty="0">
              <a:solidFill>
                <a:schemeClr val="bg1">
                  <a:lumMod val="65000"/>
                </a:schemeClr>
              </a:solidFill>
            </a:endParaRPr>
          </a:p>
          <a:p>
            <a:pPr lvl="0"/>
            <a:r>
              <a:rPr lang="nl-NL" sz="1600" dirty="0">
                <a:solidFill>
                  <a:schemeClr val="bg1">
                    <a:lumMod val="65000"/>
                  </a:schemeClr>
                </a:solidFill>
              </a:rPr>
              <a:t>Introductie van Python, </a:t>
            </a:r>
            <a:r>
              <a:rPr lang="nl-NL" sz="1600" dirty="0" err="1">
                <a:solidFill>
                  <a:schemeClr val="bg1">
                    <a:lumMod val="65000"/>
                  </a:schemeClr>
                </a:solidFill>
              </a:rPr>
              <a:t>Jupyter</a:t>
            </a:r>
            <a:r>
              <a:rPr lang="nl-NL" sz="1600" dirty="0">
                <a:solidFill>
                  <a:schemeClr val="bg1">
                    <a:lumMod val="65000"/>
                  </a:schemeClr>
                </a:solidFill>
              </a:rPr>
              <a:t> Notebook en Panda</a:t>
            </a:r>
          </a:p>
          <a:p>
            <a:pPr lvl="0"/>
            <a:r>
              <a:rPr lang="nl-NL" sz="1600" b="1" dirty="0"/>
              <a:t>Aan de slag met </a:t>
            </a:r>
            <a:r>
              <a:rPr lang="nl-NL" sz="1600" b="1" dirty="0" err="1"/>
              <a:t>Jupyter</a:t>
            </a:r>
            <a:r>
              <a:rPr lang="nl-NL" sz="1600" b="1" dirty="0"/>
              <a:t> Notebook </a:t>
            </a:r>
            <a:endParaRPr lang="en-NL" sz="1600" b="1" dirty="0"/>
          </a:p>
          <a:p>
            <a:pPr lvl="0"/>
            <a:r>
              <a:rPr lang="nl-NL" sz="1600" dirty="0"/>
              <a:t>Diner</a:t>
            </a:r>
            <a:endParaRPr lang="en-NL" sz="1600" dirty="0"/>
          </a:p>
          <a:p>
            <a:pPr lvl="0"/>
            <a:r>
              <a:rPr lang="nl-NL" sz="1600" dirty="0"/>
              <a:t>Introductie van de casus en de beschikbare data</a:t>
            </a:r>
            <a:endParaRPr lang="en-NL" sz="1600" dirty="0"/>
          </a:p>
          <a:p>
            <a:pPr lvl="0"/>
            <a:r>
              <a:rPr lang="nl-NL" sz="1600" dirty="0"/>
              <a:t>Hands-on workshop: </a:t>
            </a:r>
            <a:endParaRPr lang="en-NL" sz="1600" dirty="0"/>
          </a:p>
          <a:p>
            <a:pPr lvl="1"/>
            <a:r>
              <a:rPr lang="nl-NL" sz="1600" dirty="0"/>
              <a:t>Verzamel de </a:t>
            </a:r>
            <a:r>
              <a:rPr lang="nl-NL" sz="1600" dirty="0" err="1"/>
              <a:t>raw</a:t>
            </a:r>
            <a:r>
              <a:rPr lang="nl-NL" sz="1600" dirty="0"/>
              <a:t> data (JSON) in een data </a:t>
            </a:r>
            <a:r>
              <a:rPr lang="nl-NL" sz="1600" dirty="0" err="1"/>
              <a:t>lake</a:t>
            </a:r>
            <a:r>
              <a:rPr lang="nl-NL" sz="1600" dirty="0"/>
              <a:t> (het file systeem)</a:t>
            </a:r>
            <a:endParaRPr lang="en-NL" sz="1600" dirty="0"/>
          </a:p>
          <a:p>
            <a:pPr lvl="1"/>
            <a:r>
              <a:rPr lang="en-GB" sz="1600" dirty="0"/>
              <a:t>Wrangle de data (</a:t>
            </a:r>
            <a:r>
              <a:rPr lang="en-GB" sz="1600" dirty="0" err="1"/>
              <a:t>fase</a:t>
            </a:r>
            <a:r>
              <a:rPr lang="en-GB" sz="1600" dirty="0"/>
              <a:t> I) – reshape, discard, deduplicate, derive</a:t>
            </a:r>
            <a:endParaRPr lang="en-NL" sz="1600" dirty="0"/>
          </a:p>
          <a:p>
            <a:pPr lvl="1"/>
            <a:r>
              <a:rPr lang="nl-NL" sz="1600" dirty="0" err="1"/>
              <a:t>Wrangle</a:t>
            </a:r>
            <a:r>
              <a:rPr lang="nl-NL" sz="1600" dirty="0"/>
              <a:t> de data (fase II) – </a:t>
            </a:r>
            <a:r>
              <a:rPr lang="nl-NL" sz="1600" dirty="0" err="1"/>
              <a:t>join</a:t>
            </a:r>
            <a:r>
              <a:rPr lang="nl-NL" sz="1600" dirty="0"/>
              <a:t>/</a:t>
            </a:r>
            <a:r>
              <a:rPr lang="nl-NL" sz="1600" dirty="0" err="1"/>
              <a:t>merge</a:t>
            </a:r>
            <a:r>
              <a:rPr lang="nl-NL" sz="1600" dirty="0"/>
              <a:t>, verrijk</a:t>
            </a:r>
            <a:endParaRPr lang="en-NL" sz="1600" dirty="0"/>
          </a:p>
          <a:p>
            <a:pPr lvl="1"/>
            <a:r>
              <a:rPr lang="nl-NL" sz="1600" dirty="0"/>
              <a:t>Business Intelligence – visualisatie, rapportage</a:t>
            </a:r>
          </a:p>
          <a:p>
            <a:pPr lvl="1"/>
            <a:r>
              <a:rPr lang="en-GB" sz="1600" dirty="0"/>
              <a:t>Machine Learning – train </a:t>
            </a:r>
            <a:r>
              <a:rPr lang="en-GB" sz="1600" dirty="0" err="1"/>
              <a:t>en</a:t>
            </a:r>
            <a:r>
              <a:rPr lang="en-GB" sz="1600" dirty="0"/>
              <a:t> test model </a:t>
            </a:r>
            <a:r>
              <a:rPr lang="en-GB" sz="1600" dirty="0" err="1"/>
              <a:t>vanuit</a:t>
            </a:r>
            <a:r>
              <a:rPr lang="en-GB" sz="1600" dirty="0"/>
              <a:t> Notebook  (Decision tree, Classification)</a:t>
            </a:r>
            <a:endParaRPr lang="en-NL" sz="1600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804641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2F4C34-BDCB-4192-A3C4-57B5C3D08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Agenda</a:t>
            </a:r>
            <a:endParaRPr lang="en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C7DF4E-917A-4C46-A2CF-9C825A8C4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z="1600" dirty="0">
                <a:solidFill>
                  <a:schemeClr val="bg1">
                    <a:lumMod val="65000"/>
                  </a:schemeClr>
                </a:solidFill>
              </a:rPr>
              <a:t>Introductie van de Data </a:t>
            </a:r>
            <a:r>
              <a:rPr lang="nl-NL" sz="1600" dirty="0" err="1">
                <a:solidFill>
                  <a:schemeClr val="bg1">
                    <a:lumMod val="65000"/>
                  </a:schemeClr>
                </a:solidFill>
              </a:rPr>
              <a:t>Science</a:t>
            </a:r>
            <a:r>
              <a:rPr lang="nl-NL" sz="1600" dirty="0">
                <a:solidFill>
                  <a:schemeClr val="bg1">
                    <a:lumMod val="65000"/>
                  </a:schemeClr>
                </a:solidFill>
              </a:rPr>
              <a:t> Data Flow</a:t>
            </a:r>
            <a:endParaRPr lang="en-NL" sz="1600" dirty="0">
              <a:solidFill>
                <a:schemeClr val="bg1">
                  <a:lumMod val="65000"/>
                </a:schemeClr>
              </a:solidFill>
            </a:endParaRPr>
          </a:p>
          <a:p>
            <a:pPr lvl="0"/>
            <a:r>
              <a:rPr lang="nl-NL" sz="1600" dirty="0">
                <a:solidFill>
                  <a:schemeClr val="bg1">
                    <a:lumMod val="65000"/>
                  </a:schemeClr>
                </a:solidFill>
              </a:rPr>
              <a:t>Introductie van Python, </a:t>
            </a:r>
            <a:r>
              <a:rPr lang="nl-NL" sz="1600" dirty="0" err="1">
                <a:solidFill>
                  <a:schemeClr val="bg1">
                    <a:lumMod val="65000"/>
                  </a:schemeClr>
                </a:solidFill>
              </a:rPr>
              <a:t>Jupyter</a:t>
            </a:r>
            <a:r>
              <a:rPr lang="nl-NL" sz="1600" dirty="0">
                <a:solidFill>
                  <a:schemeClr val="bg1">
                    <a:lumMod val="65000"/>
                  </a:schemeClr>
                </a:solidFill>
              </a:rPr>
              <a:t> Notebook en Panda</a:t>
            </a:r>
          </a:p>
          <a:p>
            <a:pPr lvl="0"/>
            <a:r>
              <a:rPr lang="nl-NL" sz="1600" dirty="0">
                <a:solidFill>
                  <a:schemeClr val="bg1">
                    <a:lumMod val="65000"/>
                  </a:schemeClr>
                </a:solidFill>
              </a:rPr>
              <a:t>Aan de slag met </a:t>
            </a:r>
            <a:r>
              <a:rPr lang="nl-NL" sz="1600" dirty="0" err="1">
                <a:solidFill>
                  <a:schemeClr val="bg1">
                    <a:lumMod val="65000"/>
                  </a:schemeClr>
                </a:solidFill>
              </a:rPr>
              <a:t>Jupyter</a:t>
            </a:r>
            <a:r>
              <a:rPr lang="nl-NL" sz="1600" dirty="0">
                <a:solidFill>
                  <a:schemeClr val="bg1">
                    <a:lumMod val="65000"/>
                  </a:schemeClr>
                </a:solidFill>
              </a:rPr>
              <a:t> Notebook </a:t>
            </a:r>
            <a:endParaRPr lang="en-NL" sz="1600" dirty="0">
              <a:solidFill>
                <a:schemeClr val="bg1">
                  <a:lumMod val="65000"/>
                </a:schemeClr>
              </a:solidFill>
            </a:endParaRPr>
          </a:p>
          <a:p>
            <a:pPr lvl="0"/>
            <a:r>
              <a:rPr lang="nl-NL" sz="1600" dirty="0"/>
              <a:t>Diner</a:t>
            </a:r>
            <a:endParaRPr lang="en-NL" sz="1600" dirty="0"/>
          </a:p>
          <a:p>
            <a:pPr lvl="0"/>
            <a:r>
              <a:rPr lang="nl-NL" sz="1600" b="1" dirty="0"/>
              <a:t>Introductie van de casus en de beschikbare data</a:t>
            </a:r>
            <a:endParaRPr lang="en-NL" sz="1600" b="1" dirty="0"/>
          </a:p>
          <a:p>
            <a:pPr lvl="0"/>
            <a:r>
              <a:rPr lang="nl-NL" sz="1600" dirty="0"/>
              <a:t>Hands-on workshop: </a:t>
            </a:r>
            <a:endParaRPr lang="en-NL" sz="1600" dirty="0"/>
          </a:p>
          <a:p>
            <a:pPr lvl="1"/>
            <a:r>
              <a:rPr lang="nl-NL" sz="1600" dirty="0"/>
              <a:t>Verzamel de </a:t>
            </a:r>
            <a:r>
              <a:rPr lang="nl-NL" sz="1600" dirty="0" err="1"/>
              <a:t>raw</a:t>
            </a:r>
            <a:r>
              <a:rPr lang="nl-NL" sz="1600" dirty="0"/>
              <a:t> data (JSON) in een data </a:t>
            </a:r>
            <a:r>
              <a:rPr lang="nl-NL" sz="1600" dirty="0" err="1"/>
              <a:t>lake</a:t>
            </a:r>
            <a:r>
              <a:rPr lang="nl-NL" sz="1600" dirty="0"/>
              <a:t> (het file systeem)</a:t>
            </a:r>
            <a:endParaRPr lang="en-NL" sz="1600" dirty="0"/>
          </a:p>
          <a:p>
            <a:pPr lvl="1"/>
            <a:r>
              <a:rPr lang="en-GB" sz="1600" dirty="0"/>
              <a:t>Wrangle de data (</a:t>
            </a:r>
            <a:r>
              <a:rPr lang="en-GB" sz="1600" dirty="0" err="1"/>
              <a:t>fase</a:t>
            </a:r>
            <a:r>
              <a:rPr lang="en-GB" sz="1600" dirty="0"/>
              <a:t> I) – reshape, discard, deduplicate, derive</a:t>
            </a:r>
            <a:endParaRPr lang="en-NL" sz="1600" dirty="0"/>
          </a:p>
          <a:p>
            <a:pPr lvl="1"/>
            <a:r>
              <a:rPr lang="nl-NL" sz="1600" dirty="0" err="1"/>
              <a:t>Wrangle</a:t>
            </a:r>
            <a:r>
              <a:rPr lang="nl-NL" sz="1600" dirty="0"/>
              <a:t> de data (fase II) – </a:t>
            </a:r>
            <a:r>
              <a:rPr lang="nl-NL" sz="1600" dirty="0" err="1"/>
              <a:t>join</a:t>
            </a:r>
            <a:r>
              <a:rPr lang="nl-NL" sz="1600" dirty="0"/>
              <a:t>/</a:t>
            </a:r>
            <a:r>
              <a:rPr lang="nl-NL" sz="1600" dirty="0" err="1"/>
              <a:t>merge</a:t>
            </a:r>
            <a:r>
              <a:rPr lang="nl-NL" sz="1600" dirty="0"/>
              <a:t>, verrijk</a:t>
            </a:r>
            <a:endParaRPr lang="en-NL" sz="1600" dirty="0"/>
          </a:p>
          <a:p>
            <a:pPr lvl="1"/>
            <a:r>
              <a:rPr lang="nl-NL" sz="1600" dirty="0"/>
              <a:t>Business Intelligence – visualisatie, rapportage</a:t>
            </a:r>
          </a:p>
          <a:p>
            <a:pPr lvl="1"/>
            <a:r>
              <a:rPr lang="en-GB" sz="1600" dirty="0"/>
              <a:t>Machine Learning – train </a:t>
            </a:r>
            <a:r>
              <a:rPr lang="en-GB" sz="1600" dirty="0" err="1"/>
              <a:t>en</a:t>
            </a:r>
            <a:r>
              <a:rPr lang="en-GB" sz="1600" dirty="0"/>
              <a:t> test model </a:t>
            </a:r>
            <a:r>
              <a:rPr lang="en-GB" sz="1600" dirty="0" err="1"/>
              <a:t>vanuit</a:t>
            </a:r>
            <a:r>
              <a:rPr lang="en-GB" sz="1600" dirty="0"/>
              <a:t> Notebook  (Decision tree, Classification)</a:t>
            </a:r>
            <a:endParaRPr lang="en-NL" sz="1600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379942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7F50F-3216-4ABF-AA10-8622E2DB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Analytics on Oracle </a:t>
            </a:r>
            <a:r>
              <a:rPr lang="nl-NL" dirty="0" err="1"/>
              <a:t>OpenWorld</a:t>
            </a:r>
            <a:r>
              <a:rPr lang="nl-NL" dirty="0"/>
              <a:t> 2018 </a:t>
            </a:r>
            <a:r>
              <a:rPr lang="nl-NL" dirty="0" err="1"/>
              <a:t>Session</a:t>
            </a:r>
            <a:r>
              <a:rPr lang="nl-NL" dirty="0"/>
              <a:t> Details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39713-4DC3-4B2D-8FA3-072E27DAF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8EC476-A5A6-4BA4-9F59-143A2A5A7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59694258-439C-49CB-8F08-FB818BC2E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9" y="766082"/>
            <a:ext cx="7593806" cy="4119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16715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4E703-74CE-4620-AA6F-30E90430D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High level </a:t>
            </a:r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BAF21-557B-45A2-96BC-310D7BD9D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Two</a:t>
            </a:r>
            <a:r>
              <a:rPr lang="nl-NL" dirty="0"/>
              <a:t> events: Oracle </a:t>
            </a:r>
            <a:r>
              <a:rPr lang="nl-NL" dirty="0" err="1"/>
              <a:t>OpenWorld</a:t>
            </a:r>
            <a:r>
              <a:rPr lang="nl-NL" dirty="0"/>
              <a:t> 2018 </a:t>
            </a:r>
            <a:r>
              <a:rPr lang="nl-NL" dirty="0" err="1"/>
              <a:t>and</a:t>
            </a:r>
            <a:r>
              <a:rPr lang="nl-NL" dirty="0"/>
              <a:t> Oracle </a:t>
            </a:r>
            <a:r>
              <a:rPr lang="nl-NL" dirty="0" err="1"/>
              <a:t>CodeOne</a:t>
            </a:r>
            <a:r>
              <a:rPr lang="nl-NL" dirty="0"/>
              <a:t> 2018</a:t>
            </a:r>
          </a:p>
          <a:p>
            <a:r>
              <a:rPr lang="nl-NL" dirty="0"/>
              <a:t>Over 2000 </a:t>
            </a:r>
            <a:r>
              <a:rPr lang="nl-NL" dirty="0" err="1"/>
              <a:t>sessions</a:t>
            </a:r>
            <a:endParaRPr lang="nl-NL" dirty="0"/>
          </a:p>
          <a:p>
            <a:r>
              <a:rPr lang="nl-NL" dirty="0"/>
              <a:t>Over 2500 speakers</a:t>
            </a:r>
          </a:p>
          <a:p>
            <a:r>
              <a:rPr lang="nl-NL" dirty="0" err="1"/>
              <a:t>Various</a:t>
            </a:r>
            <a:r>
              <a:rPr lang="nl-NL" dirty="0"/>
              <a:t> </a:t>
            </a:r>
            <a:r>
              <a:rPr lang="nl-NL" dirty="0" err="1"/>
              <a:t>dimensions</a:t>
            </a:r>
            <a:r>
              <a:rPr lang="nl-NL" dirty="0"/>
              <a:t>: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0C1159-E7C9-4C0D-97E2-B249381ED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3AB500-70C9-40E7-88C5-1D2C68A40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151" y="1321594"/>
            <a:ext cx="1526409" cy="363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873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4E703-74CE-4620-AA6F-30E90430D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High level </a:t>
            </a:r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BAF21-557B-45A2-96BC-310D7BD9D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Details per </a:t>
            </a:r>
            <a:r>
              <a:rPr lang="nl-NL" dirty="0" err="1"/>
              <a:t>session</a:t>
            </a:r>
            <a:r>
              <a:rPr lang="nl-NL" dirty="0"/>
              <a:t>: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0C1159-E7C9-4C0D-97E2-B249381ED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DC2278-6E52-4FD4-B2D7-313056062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677" y="1320524"/>
            <a:ext cx="6393734" cy="3154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11371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90C03-D627-40A5-97EC-AD6BD0210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High level </a:t>
            </a:r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F03A5-AFF8-4266-8AF9-8ACC35D13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Details per speaker: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624BAE-B7D1-46BB-A8ED-64CBE298D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398A71-532A-49D6-B717-49C7F907C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374" y="1393316"/>
            <a:ext cx="6363251" cy="286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263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D51B7E-17FA-4827-BC00-665270236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4" y="2958373"/>
            <a:ext cx="1293877" cy="712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778E5A-58C0-46AC-B837-5564F82FF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flow for Oracle </a:t>
            </a:r>
            <a:r>
              <a:rPr lang="nl-NL" dirty="0" err="1"/>
              <a:t>OpenWorld</a:t>
            </a:r>
            <a:r>
              <a:rPr lang="nl-NL" dirty="0"/>
              <a:t> 2018 </a:t>
            </a:r>
            <a:r>
              <a:rPr lang="nl-NL" dirty="0" err="1"/>
              <a:t>Session</a:t>
            </a:r>
            <a:r>
              <a:rPr lang="nl-NL" dirty="0"/>
              <a:t> Data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9FECA7-3B63-489A-A656-72C78DD6C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E84EB84E-1743-4883-8F2D-277C2707E44F}"/>
              </a:ext>
            </a:extLst>
          </p:cNvPr>
          <p:cNvSpPr txBox="1">
            <a:spLocks/>
          </p:cNvSpPr>
          <p:nvPr/>
        </p:nvSpPr>
        <p:spPr>
          <a:xfrm>
            <a:off x="5029822" y="3758019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nl-NL"/>
            </a:defPPr>
            <a:lvl1pPr marL="0" algn="r" defTabSz="685800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AMIS Kick Off 2019 - Proposities &amp; Data Analytics</a:t>
            </a:r>
            <a:endParaRPr lang="nl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94D4BE2-C4AD-44E2-9CFA-2A2EDE3E7146}"/>
              </a:ext>
            </a:extLst>
          </p:cNvPr>
          <p:cNvSpPr/>
          <p:nvPr/>
        </p:nvSpPr>
        <p:spPr>
          <a:xfrm>
            <a:off x="125033" y="1927337"/>
            <a:ext cx="1044870" cy="699672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API for </a:t>
            </a:r>
            <a:r>
              <a:rPr lang="nl-NL" sz="1100" dirty="0" err="1"/>
              <a:t>session</a:t>
            </a:r>
            <a:r>
              <a:rPr lang="nl-NL" sz="1100" dirty="0"/>
              <a:t> details in JSON</a:t>
            </a:r>
            <a:endParaRPr lang="en-NL" sz="11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82BEEE-3F56-4A65-9DCF-A1BF6B7DFFD9}"/>
              </a:ext>
            </a:extLst>
          </p:cNvPr>
          <p:cNvSpPr/>
          <p:nvPr/>
        </p:nvSpPr>
        <p:spPr>
          <a:xfrm>
            <a:off x="2352083" y="2349390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JSON files</a:t>
            </a:r>
            <a:endParaRPr lang="en-NL" sz="12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E5A30D3-610F-4F83-99D3-858338C0F625}"/>
              </a:ext>
            </a:extLst>
          </p:cNvPr>
          <p:cNvSpPr/>
          <p:nvPr/>
        </p:nvSpPr>
        <p:spPr>
          <a:xfrm>
            <a:off x="1236299" y="2167253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 err="1"/>
              <a:t>Jupyter</a:t>
            </a:r>
            <a:r>
              <a:rPr lang="nl-NL" sz="1000" dirty="0"/>
              <a:t> Notebook &amp; Python</a:t>
            </a:r>
            <a:endParaRPr lang="en-NL" sz="10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4E9ABB3-90C7-4722-AF4E-E3B40D47F7AA}"/>
              </a:ext>
            </a:extLst>
          </p:cNvPr>
          <p:cNvSpPr/>
          <p:nvPr/>
        </p:nvSpPr>
        <p:spPr>
          <a:xfrm>
            <a:off x="3447339" y="2167253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 err="1"/>
              <a:t>Jupyter</a:t>
            </a:r>
            <a:r>
              <a:rPr lang="nl-NL" sz="1000" dirty="0"/>
              <a:t> Notebook &amp; Python</a:t>
            </a:r>
            <a:endParaRPr lang="en-NL" sz="10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FEAC2D4-4A4B-43A6-A813-90D3722939D9}"/>
              </a:ext>
            </a:extLst>
          </p:cNvPr>
          <p:cNvSpPr/>
          <p:nvPr/>
        </p:nvSpPr>
        <p:spPr>
          <a:xfrm>
            <a:off x="4456210" y="2127561"/>
            <a:ext cx="1123344" cy="1295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JSON file</a:t>
            </a:r>
            <a:endParaRPr lang="en-NL" sz="12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A8BDCD2-35F0-4B8E-BE6F-82EA6408BADA}"/>
              </a:ext>
            </a:extLst>
          </p:cNvPr>
          <p:cNvSpPr/>
          <p:nvPr/>
        </p:nvSpPr>
        <p:spPr>
          <a:xfrm>
            <a:off x="4738661" y="3754099"/>
            <a:ext cx="1182413" cy="6721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CSV file </a:t>
            </a:r>
            <a:r>
              <a:rPr lang="nl-NL" sz="1100" dirty="0" err="1"/>
              <a:t>with</a:t>
            </a:r>
            <a:r>
              <a:rPr lang="nl-NL" sz="1100" dirty="0"/>
              <a:t> </a:t>
            </a:r>
            <a:r>
              <a:rPr lang="nl-NL" sz="1100" dirty="0" err="1"/>
              <a:t>key</a:t>
            </a:r>
            <a:r>
              <a:rPr lang="nl-NL" sz="1100" dirty="0"/>
              <a:t> Oracle Cloud Services</a:t>
            </a:r>
            <a:endParaRPr lang="en-NL" sz="11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89F07E0-DABD-4245-888E-136D619E2B1F}"/>
              </a:ext>
            </a:extLst>
          </p:cNvPr>
          <p:cNvSpPr/>
          <p:nvPr/>
        </p:nvSpPr>
        <p:spPr>
          <a:xfrm>
            <a:off x="6724471" y="1652635"/>
            <a:ext cx="1819199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>
                <a:solidFill>
                  <a:schemeClr val="accent2">
                    <a:lumMod val="75000"/>
                  </a:schemeClr>
                </a:solidFill>
              </a:rPr>
              <a:t>Visualizations</a:t>
            </a:r>
            <a:endParaRPr lang="en-NL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8AF129E-F996-4912-A5DB-727BAD588A4C}"/>
              </a:ext>
            </a:extLst>
          </p:cNvPr>
          <p:cNvSpPr/>
          <p:nvPr/>
        </p:nvSpPr>
        <p:spPr>
          <a:xfrm>
            <a:off x="5517732" y="1583044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Jupyter</a:t>
            </a:r>
            <a:r>
              <a:rPr lang="nl-NL" sz="1100" dirty="0"/>
              <a:t> Notebook &amp; Python</a:t>
            </a:r>
            <a:endParaRPr lang="en-NL" sz="1100" dirty="0"/>
          </a:p>
        </p:txBody>
      </p:sp>
      <p:sp>
        <p:nvSpPr>
          <p:cNvPr id="37" name="AutoShape 2" descr="Image result for excel logo">
            <a:extLst>
              <a:ext uri="{FF2B5EF4-FFF2-40B4-BE49-F238E27FC236}">
                <a16:creationId xmlns:a16="http://schemas.microsoft.com/office/drawing/2014/main" id="{EC9576A2-CABF-4B20-B486-6FC46FE167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19464" name="Picture 8" descr="Image result for csv">
            <a:extLst>
              <a:ext uri="{FF2B5EF4-FFF2-40B4-BE49-F238E27FC236}">
                <a16:creationId xmlns:a16="http://schemas.microsoft.com/office/drawing/2014/main" id="{430DA56D-D140-43C6-87B2-C594AC673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716" y="4094650"/>
            <a:ext cx="712470" cy="71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Arrow: Right 40">
            <a:extLst>
              <a:ext uri="{FF2B5EF4-FFF2-40B4-BE49-F238E27FC236}">
                <a16:creationId xmlns:a16="http://schemas.microsoft.com/office/drawing/2014/main" id="{A011BAC8-F4C5-4645-B774-D006A8E8D137}"/>
              </a:ext>
            </a:extLst>
          </p:cNvPr>
          <p:cNvSpPr/>
          <p:nvPr/>
        </p:nvSpPr>
        <p:spPr>
          <a:xfrm rot="16200000">
            <a:off x="5573921" y="3576865"/>
            <a:ext cx="138080" cy="288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466" name="Picture 10" descr="Image result for jupyter notebook">
            <a:extLst>
              <a:ext uri="{FF2B5EF4-FFF2-40B4-BE49-F238E27FC236}">
                <a16:creationId xmlns:a16="http://schemas.microsoft.com/office/drawing/2014/main" id="{5D40F8BF-3996-45F7-BD02-10F229D4F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669" y="1178885"/>
            <a:ext cx="662728" cy="66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0" descr="Image result for jupyter notebook">
            <a:extLst>
              <a:ext uri="{FF2B5EF4-FFF2-40B4-BE49-F238E27FC236}">
                <a16:creationId xmlns:a16="http://schemas.microsoft.com/office/drawing/2014/main" id="{C48F02F8-B05B-454D-981C-5796A7E70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820" y="1863302"/>
            <a:ext cx="662728" cy="66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Image result for api">
            <a:extLst>
              <a:ext uri="{FF2B5EF4-FFF2-40B4-BE49-F238E27FC236}">
                <a16:creationId xmlns:a16="http://schemas.microsoft.com/office/drawing/2014/main" id="{0559A55A-9558-4A4A-BBA4-22214A79A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109" y="2412549"/>
            <a:ext cx="712470" cy="71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Image result for jupyter notebook">
            <a:extLst>
              <a:ext uri="{FF2B5EF4-FFF2-40B4-BE49-F238E27FC236}">
                <a16:creationId xmlns:a16="http://schemas.microsoft.com/office/drawing/2014/main" id="{8C8632B1-FB24-46AF-9D58-BC5DD4A97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793" y="1835889"/>
            <a:ext cx="662728" cy="66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1486A3E-5E5E-4D4D-9CA6-0ABD303A4E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5862" y="1964783"/>
            <a:ext cx="815615" cy="6064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E3129F-C1C6-4357-909C-057A5D989E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7" y="1338313"/>
            <a:ext cx="572318" cy="605703"/>
          </a:xfrm>
          <a:prstGeom prst="rect">
            <a:avLst/>
          </a:prstGeom>
        </p:spPr>
      </p:pic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0667B41B-52DA-4537-A4D1-0AF21B960229}"/>
              </a:ext>
            </a:extLst>
          </p:cNvPr>
          <p:cNvSpPr/>
          <p:nvPr/>
        </p:nvSpPr>
        <p:spPr>
          <a:xfrm>
            <a:off x="594883" y="801210"/>
            <a:ext cx="2191179" cy="588482"/>
          </a:xfrm>
          <a:prstGeom prst="wedgeRectCallout">
            <a:avLst>
              <a:gd name="adj1" fmla="val -14679"/>
              <a:gd name="adj2" fmla="val 2284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 err="1"/>
              <a:t>Fetch</a:t>
            </a:r>
            <a:r>
              <a:rPr lang="nl-NL" sz="1000" dirty="0"/>
              <a:t> </a:t>
            </a:r>
            <a:r>
              <a:rPr lang="nl-NL" sz="1000" dirty="0" err="1"/>
              <a:t>all</a:t>
            </a:r>
            <a:r>
              <a:rPr lang="nl-NL" sz="1000" dirty="0"/>
              <a:t> </a:t>
            </a:r>
            <a:r>
              <a:rPr lang="nl-NL" sz="1000" dirty="0" err="1"/>
              <a:t>raw</a:t>
            </a:r>
            <a:r>
              <a:rPr lang="nl-NL" sz="1000" dirty="0"/>
              <a:t> </a:t>
            </a:r>
            <a:r>
              <a:rPr lang="nl-NL" sz="1000" dirty="0" err="1"/>
              <a:t>session</a:t>
            </a:r>
            <a:r>
              <a:rPr lang="nl-NL" sz="1000" dirty="0"/>
              <a:t> data per Event </a:t>
            </a:r>
            <a:r>
              <a:rPr lang="nl-NL" sz="1000" dirty="0" err="1"/>
              <a:t>and</a:t>
            </a:r>
            <a:r>
              <a:rPr lang="nl-NL" sz="1000" dirty="0"/>
              <a:t> per </a:t>
            </a:r>
            <a:r>
              <a:rPr lang="nl-NL" sz="1000" dirty="0" err="1"/>
              <a:t>Session</a:t>
            </a:r>
            <a:r>
              <a:rPr lang="nl-NL" sz="1000" dirty="0"/>
              <a:t> Type </a:t>
            </a:r>
            <a:r>
              <a:rPr lang="nl-NL" sz="1000" dirty="0" err="1"/>
              <a:t>from</a:t>
            </a:r>
            <a:r>
              <a:rPr lang="nl-NL" sz="1000" dirty="0"/>
              <a:t> API </a:t>
            </a:r>
            <a:r>
              <a:rPr lang="nl-NL" sz="1000" dirty="0" err="1"/>
              <a:t>and</a:t>
            </a:r>
            <a:r>
              <a:rPr lang="nl-NL" sz="1000" dirty="0"/>
              <a:t> </a:t>
            </a:r>
            <a:r>
              <a:rPr lang="nl-NL" sz="1000" dirty="0" err="1"/>
              <a:t>write</a:t>
            </a:r>
            <a:r>
              <a:rPr lang="nl-NL" sz="1000" dirty="0"/>
              <a:t> </a:t>
            </a:r>
            <a:r>
              <a:rPr lang="nl-NL" sz="1000" dirty="0" err="1"/>
              <a:t>to</a:t>
            </a:r>
            <a:r>
              <a:rPr lang="nl-NL" sz="1000" dirty="0"/>
              <a:t> 36 </a:t>
            </a:r>
            <a:r>
              <a:rPr lang="nl-NL" sz="1000" dirty="0" err="1"/>
              <a:t>local</a:t>
            </a:r>
            <a:r>
              <a:rPr lang="nl-NL" sz="1000" dirty="0"/>
              <a:t> JSON files</a:t>
            </a:r>
          </a:p>
        </p:txBody>
      </p:sp>
      <p:sp>
        <p:nvSpPr>
          <p:cNvPr id="32" name="Speech Bubble: Rectangle 31">
            <a:extLst>
              <a:ext uri="{FF2B5EF4-FFF2-40B4-BE49-F238E27FC236}">
                <a16:creationId xmlns:a16="http://schemas.microsoft.com/office/drawing/2014/main" id="{4F28BFD5-0DE4-4EAC-AF49-557C8A1D8A40}"/>
              </a:ext>
            </a:extLst>
          </p:cNvPr>
          <p:cNvSpPr/>
          <p:nvPr/>
        </p:nvSpPr>
        <p:spPr>
          <a:xfrm>
            <a:off x="3163540" y="718820"/>
            <a:ext cx="2122546" cy="702360"/>
          </a:xfrm>
          <a:prstGeom prst="wedgeRectCallout">
            <a:avLst>
              <a:gd name="adj1" fmla="val 3159"/>
              <a:gd name="adj2" fmla="val 1918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/>
              <a:t>Read </a:t>
            </a:r>
            <a:r>
              <a:rPr lang="nl-NL" sz="1000" dirty="0" err="1"/>
              <a:t>all</a:t>
            </a:r>
            <a:r>
              <a:rPr lang="nl-NL" sz="1000" dirty="0"/>
              <a:t> JSON files, </a:t>
            </a:r>
            <a:r>
              <a:rPr lang="nl-NL" sz="1000" dirty="0" err="1"/>
              <a:t>discard</a:t>
            </a:r>
            <a:r>
              <a:rPr lang="nl-NL" sz="1000" dirty="0"/>
              <a:t> </a:t>
            </a:r>
            <a:r>
              <a:rPr lang="nl-NL" sz="1000" dirty="0" err="1"/>
              <a:t>unneeded</a:t>
            </a:r>
            <a:r>
              <a:rPr lang="nl-NL" sz="1000" dirty="0"/>
              <a:t> </a:t>
            </a:r>
            <a:r>
              <a:rPr lang="nl-NL" sz="1000" dirty="0" err="1"/>
              <a:t>attributes</a:t>
            </a:r>
            <a:r>
              <a:rPr lang="nl-NL" sz="1000" dirty="0"/>
              <a:t>, </a:t>
            </a:r>
            <a:r>
              <a:rPr lang="nl-NL" sz="1000" dirty="0" err="1"/>
              <a:t>derive</a:t>
            </a:r>
            <a:r>
              <a:rPr lang="nl-NL" sz="1000" dirty="0"/>
              <a:t> new </a:t>
            </a:r>
            <a:r>
              <a:rPr lang="nl-NL" sz="1000" dirty="0" err="1"/>
              <a:t>attributes</a:t>
            </a:r>
            <a:r>
              <a:rPr lang="nl-NL" sz="1000" dirty="0"/>
              <a:t>, </a:t>
            </a:r>
            <a:r>
              <a:rPr lang="nl-NL" sz="1000" dirty="0" err="1"/>
              <a:t>deduplicate</a:t>
            </a:r>
            <a:r>
              <a:rPr lang="nl-NL" sz="1000" dirty="0"/>
              <a:t> records </a:t>
            </a:r>
            <a:r>
              <a:rPr lang="nl-NL" sz="1000" dirty="0" err="1"/>
              <a:t>and</a:t>
            </a:r>
            <a:r>
              <a:rPr lang="nl-NL" sz="1000" dirty="0"/>
              <a:t> </a:t>
            </a:r>
            <a:r>
              <a:rPr lang="nl-NL" sz="1000" dirty="0" err="1"/>
              <a:t>write</a:t>
            </a:r>
            <a:r>
              <a:rPr lang="nl-NL" sz="1000" dirty="0"/>
              <a:t> </a:t>
            </a:r>
            <a:r>
              <a:rPr lang="nl-NL" sz="1000" dirty="0" err="1"/>
              <a:t>to</a:t>
            </a:r>
            <a:r>
              <a:rPr lang="nl-NL" sz="1000" dirty="0"/>
              <a:t> a single </a:t>
            </a:r>
            <a:r>
              <a:rPr lang="nl-NL" sz="1000" dirty="0" err="1"/>
              <a:t>local</a:t>
            </a:r>
            <a:r>
              <a:rPr lang="nl-NL" sz="1000" dirty="0"/>
              <a:t> JSON file</a:t>
            </a:r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12A4A864-35AD-44E1-907D-C6386C9866C9}"/>
              </a:ext>
            </a:extLst>
          </p:cNvPr>
          <p:cNvSpPr/>
          <p:nvPr/>
        </p:nvSpPr>
        <p:spPr>
          <a:xfrm>
            <a:off x="6359249" y="173860"/>
            <a:ext cx="2122546" cy="702360"/>
          </a:xfrm>
          <a:prstGeom prst="wedgeRectCallout">
            <a:avLst>
              <a:gd name="adj1" fmla="val -48335"/>
              <a:gd name="adj2" fmla="val 192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/>
              <a:t>Speakers:</a:t>
            </a:r>
          </a:p>
          <a:p>
            <a:r>
              <a:rPr lang="nl-NL" sz="1000" dirty="0"/>
              <a:t>Read JSON file, extract speaker details, </a:t>
            </a:r>
            <a:r>
              <a:rPr lang="nl-NL" sz="1000" dirty="0" err="1"/>
              <a:t>visualize</a:t>
            </a:r>
            <a:r>
              <a:rPr lang="nl-NL" sz="1000" dirty="0"/>
              <a:t> </a:t>
            </a:r>
            <a:r>
              <a:rPr lang="nl-NL" sz="1000" dirty="0" err="1"/>
              <a:t>and</a:t>
            </a:r>
            <a:r>
              <a:rPr lang="nl-NL" sz="1000" dirty="0"/>
              <a:t> </a:t>
            </a:r>
            <a:r>
              <a:rPr lang="nl-NL" sz="1000" dirty="0" err="1"/>
              <a:t>analyze</a:t>
            </a:r>
            <a:r>
              <a:rPr lang="nl-NL" sz="1000" dirty="0"/>
              <a:t> speaker data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E608435-93CD-4967-97CD-AC7FB81C694D}"/>
              </a:ext>
            </a:extLst>
          </p:cNvPr>
          <p:cNvSpPr/>
          <p:nvPr/>
        </p:nvSpPr>
        <p:spPr>
          <a:xfrm>
            <a:off x="6706965" y="3049185"/>
            <a:ext cx="1819199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>
                <a:solidFill>
                  <a:schemeClr val="accent2">
                    <a:lumMod val="75000"/>
                  </a:schemeClr>
                </a:solidFill>
              </a:rPr>
              <a:t>Visualizations</a:t>
            </a:r>
            <a:endParaRPr lang="en-NL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B3CCBFFC-2D2B-49E9-8A51-01E7F1545819}"/>
              </a:ext>
            </a:extLst>
          </p:cNvPr>
          <p:cNvSpPr/>
          <p:nvPr/>
        </p:nvSpPr>
        <p:spPr>
          <a:xfrm>
            <a:off x="5500226" y="2979594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Jupyter</a:t>
            </a:r>
            <a:r>
              <a:rPr lang="nl-NL" sz="1100" dirty="0"/>
              <a:t> Notebook &amp; Python</a:t>
            </a:r>
            <a:endParaRPr lang="en-NL" sz="1100" dirty="0"/>
          </a:p>
        </p:txBody>
      </p:sp>
      <p:pic>
        <p:nvPicPr>
          <p:cNvPr id="40" name="Picture 10" descr="Image result for jupyter notebook">
            <a:extLst>
              <a:ext uri="{FF2B5EF4-FFF2-40B4-BE49-F238E27FC236}">
                <a16:creationId xmlns:a16="http://schemas.microsoft.com/office/drawing/2014/main" id="{65052145-365A-4085-AE2B-E2C687C18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163" y="2575435"/>
            <a:ext cx="662728" cy="66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7032B9B-9A4B-4571-85EC-A1314B069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8356" y="3361333"/>
            <a:ext cx="815615" cy="606415"/>
          </a:xfrm>
          <a:prstGeom prst="rect">
            <a:avLst/>
          </a:prstGeom>
        </p:spPr>
      </p:pic>
      <p:sp>
        <p:nvSpPr>
          <p:cNvPr id="45" name="Speech Bubble: Rectangle 44">
            <a:extLst>
              <a:ext uri="{FF2B5EF4-FFF2-40B4-BE49-F238E27FC236}">
                <a16:creationId xmlns:a16="http://schemas.microsoft.com/office/drawing/2014/main" id="{AECB09A4-F6A3-48EC-8AEB-D46E743C38E4}"/>
              </a:ext>
            </a:extLst>
          </p:cNvPr>
          <p:cNvSpPr/>
          <p:nvPr/>
        </p:nvSpPr>
        <p:spPr>
          <a:xfrm>
            <a:off x="6359249" y="4024964"/>
            <a:ext cx="2122546" cy="702360"/>
          </a:xfrm>
          <a:prstGeom prst="wedgeRectCallout">
            <a:avLst>
              <a:gd name="adj1" fmla="val -51365"/>
              <a:gd name="adj2" fmla="val -1031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 err="1"/>
              <a:t>Sessions</a:t>
            </a:r>
            <a:r>
              <a:rPr lang="nl-NL" sz="1000" dirty="0"/>
              <a:t>:</a:t>
            </a:r>
          </a:p>
          <a:p>
            <a:r>
              <a:rPr lang="nl-NL" sz="1000" dirty="0"/>
              <a:t>Read JSON file, </a:t>
            </a:r>
            <a:r>
              <a:rPr lang="nl-NL" sz="1000" dirty="0" err="1"/>
              <a:t>visualize</a:t>
            </a:r>
            <a:r>
              <a:rPr lang="nl-NL" sz="1000" dirty="0"/>
              <a:t> </a:t>
            </a:r>
            <a:r>
              <a:rPr lang="nl-NL" sz="1000" dirty="0" err="1"/>
              <a:t>and</a:t>
            </a:r>
            <a:r>
              <a:rPr lang="nl-NL" sz="1000" dirty="0"/>
              <a:t> </a:t>
            </a:r>
            <a:r>
              <a:rPr lang="nl-NL" sz="1000" dirty="0" err="1"/>
              <a:t>analuyze</a:t>
            </a:r>
            <a:r>
              <a:rPr lang="nl-NL" sz="1000" dirty="0"/>
              <a:t> </a:t>
            </a:r>
            <a:r>
              <a:rPr lang="nl-NL" sz="1000" dirty="0" err="1"/>
              <a:t>session</a:t>
            </a:r>
            <a:r>
              <a:rPr lang="nl-NL" sz="1000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240435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2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4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6" dur="20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9" grpId="0" animBg="1"/>
      <p:bldP spid="37" grpId="0"/>
      <p:bldP spid="41" grpId="0" animBg="1"/>
      <p:bldP spid="31" grpId="0" animBg="1"/>
      <p:bldP spid="32" grpId="0" animBg="1"/>
      <p:bldP spid="33" grpId="0" animBg="1"/>
      <p:bldP spid="34" grpId="0" animBg="1"/>
      <p:bldP spid="38" grpId="0" animBg="1"/>
      <p:bldP spid="4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D51B7E-17FA-4827-BC00-665270236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4" y="2958373"/>
            <a:ext cx="1293877" cy="712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778E5A-58C0-46AC-B837-5564F82FF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flow for Oracle </a:t>
            </a:r>
            <a:r>
              <a:rPr lang="nl-NL" dirty="0" err="1"/>
              <a:t>OpenWorld</a:t>
            </a:r>
            <a:r>
              <a:rPr lang="nl-NL" dirty="0"/>
              <a:t> 2018 </a:t>
            </a:r>
            <a:r>
              <a:rPr lang="nl-NL" dirty="0" err="1"/>
              <a:t>Session</a:t>
            </a:r>
            <a:r>
              <a:rPr lang="nl-NL" dirty="0"/>
              <a:t> Data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9FECA7-3B63-489A-A656-72C78DD6C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E84EB84E-1743-4883-8F2D-277C2707E44F}"/>
              </a:ext>
            </a:extLst>
          </p:cNvPr>
          <p:cNvSpPr txBox="1">
            <a:spLocks/>
          </p:cNvSpPr>
          <p:nvPr/>
        </p:nvSpPr>
        <p:spPr>
          <a:xfrm>
            <a:off x="5029822" y="3100141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nl-NL"/>
            </a:defPPr>
            <a:lvl1pPr marL="0" algn="r" defTabSz="685800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AMIS Kick Off 2019 - Proposities &amp; Data Analytics</a:t>
            </a:r>
            <a:endParaRPr lang="nl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94D4BE2-C4AD-44E2-9CFA-2A2EDE3E7146}"/>
              </a:ext>
            </a:extLst>
          </p:cNvPr>
          <p:cNvSpPr/>
          <p:nvPr/>
        </p:nvSpPr>
        <p:spPr>
          <a:xfrm>
            <a:off x="125033" y="1927337"/>
            <a:ext cx="1044870" cy="699672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API for </a:t>
            </a:r>
            <a:r>
              <a:rPr lang="nl-NL" sz="1100" dirty="0" err="1"/>
              <a:t>session</a:t>
            </a:r>
            <a:r>
              <a:rPr lang="nl-NL" sz="1100" dirty="0"/>
              <a:t> details in JSON</a:t>
            </a:r>
            <a:endParaRPr lang="en-NL" sz="11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82BEEE-3F56-4A65-9DCF-A1BF6B7DFFD9}"/>
              </a:ext>
            </a:extLst>
          </p:cNvPr>
          <p:cNvSpPr/>
          <p:nvPr/>
        </p:nvSpPr>
        <p:spPr>
          <a:xfrm>
            <a:off x="2352083" y="2349390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JSON files</a:t>
            </a:r>
            <a:endParaRPr lang="en-NL" sz="12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E5A30D3-610F-4F83-99D3-858338C0F625}"/>
              </a:ext>
            </a:extLst>
          </p:cNvPr>
          <p:cNvSpPr/>
          <p:nvPr/>
        </p:nvSpPr>
        <p:spPr>
          <a:xfrm>
            <a:off x="1236299" y="2167253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 err="1"/>
              <a:t>Jupyter</a:t>
            </a:r>
            <a:r>
              <a:rPr lang="nl-NL" sz="1000" dirty="0"/>
              <a:t> Notebook &amp; Python</a:t>
            </a:r>
            <a:endParaRPr lang="en-NL" sz="10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4E9ABB3-90C7-4722-AF4E-E3B40D47F7AA}"/>
              </a:ext>
            </a:extLst>
          </p:cNvPr>
          <p:cNvSpPr/>
          <p:nvPr/>
        </p:nvSpPr>
        <p:spPr>
          <a:xfrm>
            <a:off x="3447339" y="2167253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 err="1"/>
              <a:t>Jupyter</a:t>
            </a:r>
            <a:r>
              <a:rPr lang="nl-NL" sz="1000" dirty="0"/>
              <a:t> Notebook &amp; Python</a:t>
            </a:r>
            <a:endParaRPr lang="en-NL" sz="10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FEAC2D4-4A4B-43A6-A813-90D3722939D9}"/>
              </a:ext>
            </a:extLst>
          </p:cNvPr>
          <p:cNvSpPr/>
          <p:nvPr/>
        </p:nvSpPr>
        <p:spPr>
          <a:xfrm>
            <a:off x="4456210" y="2127561"/>
            <a:ext cx="1123344" cy="1295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JSON file</a:t>
            </a:r>
            <a:endParaRPr lang="en-NL" sz="1200" dirty="0"/>
          </a:p>
        </p:txBody>
      </p:sp>
      <p:sp>
        <p:nvSpPr>
          <p:cNvPr id="37" name="AutoShape 2" descr="Image result for excel logo">
            <a:extLst>
              <a:ext uri="{FF2B5EF4-FFF2-40B4-BE49-F238E27FC236}">
                <a16:creationId xmlns:a16="http://schemas.microsoft.com/office/drawing/2014/main" id="{EC9576A2-CABF-4B20-B486-6FC46FE167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44" name="Picture 10" descr="Image result for jupyter notebook">
            <a:extLst>
              <a:ext uri="{FF2B5EF4-FFF2-40B4-BE49-F238E27FC236}">
                <a16:creationId xmlns:a16="http://schemas.microsoft.com/office/drawing/2014/main" id="{C48F02F8-B05B-454D-981C-5796A7E70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820" y="1863302"/>
            <a:ext cx="662728" cy="66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Image result for api">
            <a:extLst>
              <a:ext uri="{FF2B5EF4-FFF2-40B4-BE49-F238E27FC236}">
                <a16:creationId xmlns:a16="http://schemas.microsoft.com/office/drawing/2014/main" id="{0559A55A-9558-4A4A-BBA4-22214A79A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109" y="2412549"/>
            <a:ext cx="712470" cy="71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Image result for jupyter notebook">
            <a:extLst>
              <a:ext uri="{FF2B5EF4-FFF2-40B4-BE49-F238E27FC236}">
                <a16:creationId xmlns:a16="http://schemas.microsoft.com/office/drawing/2014/main" id="{8C8632B1-FB24-46AF-9D58-BC5DD4A97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793" y="1835889"/>
            <a:ext cx="662728" cy="66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E3129F-C1C6-4357-909C-057A5D989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7" y="1338313"/>
            <a:ext cx="572318" cy="605703"/>
          </a:xfrm>
          <a:prstGeom prst="rect">
            <a:avLst/>
          </a:prstGeom>
        </p:spPr>
      </p:pic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0667B41B-52DA-4537-A4D1-0AF21B960229}"/>
              </a:ext>
            </a:extLst>
          </p:cNvPr>
          <p:cNvSpPr/>
          <p:nvPr/>
        </p:nvSpPr>
        <p:spPr>
          <a:xfrm>
            <a:off x="594884" y="801210"/>
            <a:ext cx="2122546" cy="588482"/>
          </a:xfrm>
          <a:prstGeom prst="wedgeRectCallout">
            <a:avLst>
              <a:gd name="adj1" fmla="val -14679"/>
              <a:gd name="adj2" fmla="val 2284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 err="1"/>
              <a:t>Fetch</a:t>
            </a:r>
            <a:r>
              <a:rPr lang="nl-NL" sz="1000" dirty="0"/>
              <a:t> </a:t>
            </a:r>
            <a:r>
              <a:rPr lang="nl-NL" sz="1000" dirty="0" err="1"/>
              <a:t>all</a:t>
            </a:r>
            <a:r>
              <a:rPr lang="nl-NL" sz="1000" dirty="0"/>
              <a:t> </a:t>
            </a:r>
            <a:r>
              <a:rPr lang="nl-NL" sz="1000" dirty="0" err="1"/>
              <a:t>raw</a:t>
            </a:r>
            <a:r>
              <a:rPr lang="nl-NL" sz="1000" dirty="0"/>
              <a:t> </a:t>
            </a:r>
            <a:r>
              <a:rPr lang="nl-NL" sz="1000" dirty="0" err="1"/>
              <a:t>session</a:t>
            </a:r>
            <a:r>
              <a:rPr lang="nl-NL" sz="1000" dirty="0"/>
              <a:t> data per Event </a:t>
            </a:r>
            <a:r>
              <a:rPr lang="nl-NL" sz="1000" dirty="0" err="1"/>
              <a:t>and</a:t>
            </a:r>
            <a:r>
              <a:rPr lang="nl-NL" sz="1000" dirty="0"/>
              <a:t> per </a:t>
            </a:r>
            <a:r>
              <a:rPr lang="nl-NL" sz="1000" dirty="0" err="1"/>
              <a:t>Session</a:t>
            </a:r>
            <a:r>
              <a:rPr lang="nl-NL" sz="1000" dirty="0"/>
              <a:t> Type </a:t>
            </a:r>
            <a:r>
              <a:rPr lang="nl-NL" sz="1000" dirty="0" err="1"/>
              <a:t>from</a:t>
            </a:r>
            <a:r>
              <a:rPr lang="nl-NL" sz="1000" dirty="0"/>
              <a:t> API </a:t>
            </a:r>
            <a:r>
              <a:rPr lang="nl-NL" sz="1000" dirty="0" err="1"/>
              <a:t>and</a:t>
            </a:r>
            <a:r>
              <a:rPr lang="nl-NL" sz="1000" dirty="0"/>
              <a:t> </a:t>
            </a:r>
            <a:r>
              <a:rPr lang="nl-NL" sz="1000" dirty="0" err="1"/>
              <a:t>write</a:t>
            </a:r>
            <a:r>
              <a:rPr lang="nl-NL" sz="1000" dirty="0"/>
              <a:t> </a:t>
            </a:r>
            <a:r>
              <a:rPr lang="nl-NL" sz="1000" dirty="0" err="1"/>
              <a:t>to</a:t>
            </a:r>
            <a:r>
              <a:rPr lang="nl-NL" sz="1000" dirty="0"/>
              <a:t> 36 </a:t>
            </a:r>
            <a:r>
              <a:rPr lang="nl-NL" sz="1000" dirty="0" err="1"/>
              <a:t>local</a:t>
            </a:r>
            <a:r>
              <a:rPr lang="nl-NL" sz="1000" dirty="0"/>
              <a:t> JSON files</a:t>
            </a:r>
          </a:p>
        </p:txBody>
      </p:sp>
      <p:sp>
        <p:nvSpPr>
          <p:cNvPr id="32" name="Speech Bubble: Rectangle 31">
            <a:extLst>
              <a:ext uri="{FF2B5EF4-FFF2-40B4-BE49-F238E27FC236}">
                <a16:creationId xmlns:a16="http://schemas.microsoft.com/office/drawing/2014/main" id="{4F28BFD5-0DE4-4EAC-AF49-557C8A1D8A40}"/>
              </a:ext>
            </a:extLst>
          </p:cNvPr>
          <p:cNvSpPr/>
          <p:nvPr/>
        </p:nvSpPr>
        <p:spPr>
          <a:xfrm>
            <a:off x="3163540" y="718820"/>
            <a:ext cx="2122546" cy="702360"/>
          </a:xfrm>
          <a:prstGeom prst="wedgeRectCallout">
            <a:avLst>
              <a:gd name="adj1" fmla="val 3159"/>
              <a:gd name="adj2" fmla="val 1918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/>
              <a:t>Read </a:t>
            </a:r>
            <a:r>
              <a:rPr lang="nl-NL" sz="1000" dirty="0" err="1"/>
              <a:t>all</a:t>
            </a:r>
            <a:r>
              <a:rPr lang="nl-NL" sz="1000" dirty="0"/>
              <a:t> JSON files, </a:t>
            </a:r>
            <a:r>
              <a:rPr lang="nl-NL" sz="1000" dirty="0" err="1"/>
              <a:t>discard</a:t>
            </a:r>
            <a:r>
              <a:rPr lang="nl-NL" sz="1000" dirty="0"/>
              <a:t> </a:t>
            </a:r>
            <a:r>
              <a:rPr lang="nl-NL" sz="1000" dirty="0" err="1"/>
              <a:t>unneeded</a:t>
            </a:r>
            <a:r>
              <a:rPr lang="nl-NL" sz="1000" dirty="0"/>
              <a:t> </a:t>
            </a:r>
            <a:r>
              <a:rPr lang="nl-NL" sz="1000" dirty="0" err="1"/>
              <a:t>attributes</a:t>
            </a:r>
            <a:r>
              <a:rPr lang="nl-NL" sz="1000" dirty="0"/>
              <a:t>, </a:t>
            </a:r>
            <a:r>
              <a:rPr lang="nl-NL" sz="1000" dirty="0" err="1"/>
              <a:t>derive</a:t>
            </a:r>
            <a:r>
              <a:rPr lang="nl-NL" sz="1000" dirty="0"/>
              <a:t> new </a:t>
            </a:r>
            <a:r>
              <a:rPr lang="nl-NL" sz="1000" dirty="0" err="1"/>
              <a:t>attributes</a:t>
            </a:r>
            <a:r>
              <a:rPr lang="nl-NL" sz="1000" dirty="0"/>
              <a:t>, </a:t>
            </a:r>
            <a:r>
              <a:rPr lang="nl-NL" sz="1000" dirty="0" err="1"/>
              <a:t>deduplicate</a:t>
            </a:r>
            <a:r>
              <a:rPr lang="nl-NL" sz="1000" dirty="0"/>
              <a:t> records </a:t>
            </a:r>
            <a:r>
              <a:rPr lang="nl-NL" sz="1000" dirty="0" err="1"/>
              <a:t>and</a:t>
            </a:r>
            <a:r>
              <a:rPr lang="nl-NL" sz="1000" dirty="0"/>
              <a:t> </a:t>
            </a:r>
            <a:r>
              <a:rPr lang="nl-NL" sz="1000" dirty="0" err="1"/>
              <a:t>write</a:t>
            </a:r>
            <a:r>
              <a:rPr lang="nl-NL" sz="1000" dirty="0"/>
              <a:t> </a:t>
            </a:r>
            <a:r>
              <a:rPr lang="nl-NL" sz="1000" dirty="0" err="1"/>
              <a:t>to</a:t>
            </a:r>
            <a:r>
              <a:rPr lang="nl-NL" sz="1000" dirty="0"/>
              <a:t> a single </a:t>
            </a:r>
            <a:r>
              <a:rPr lang="nl-NL" sz="1000" dirty="0" err="1"/>
              <a:t>local</a:t>
            </a:r>
            <a:r>
              <a:rPr lang="nl-NL" sz="1000" dirty="0"/>
              <a:t> JSON file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E608435-93CD-4967-97CD-AC7FB81C694D}"/>
              </a:ext>
            </a:extLst>
          </p:cNvPr>
          <p:cNvSpPr/>
          <p:nvPr/>
        </p:nvSpPr>
        <p:spPr>
          <a:xfrm>
            <a:off x="6706965" y="2391307"/>
            <a:ext cx="1819199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>
                <a:solidFill>
                  <a:schemeClr val="accent2">
                    <a:lumMod val="75000"/>
                  </a:schemeClr>
                </a:solidFill>
              </a:rPr>
              <a:t>Machine Learning</a:t>
            </a:r>
            <a:endParaRPr lang="en-NL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B3CCBFFC-2D2B-49E9-8A51-01E7F1545819}"/>
              </a:ext>
            </a:extLst>
          </p:cNvPr>
          <p:cNvSpPr/>
          <p:nvPr/>
        </p:nvSpPr>
        <p:spPr>
          <a:xfrm>
            <a:off x="5500226" y="2321716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Jupyter</a:t>
            </a:r>
            <a:r>
              <a:rPr lang="nl-NL" sz="1100" dirty="0"/>
              <a:t> Notebook &amp; Python</a:t>
            </a:r>
            <a:endParaRPr lang="en-NL" sz="1100" dirty="0"/>
          </a:p>
        </p:txBody>
      </p:sp>
      <p:pic>
        <p:nvPicPr>
          <p:cNvPr id="40" name="Picture 10" descr="Image result for jupyter notebook">
            <a:extLst>
              <a:ext uri="{FF2B5EF4-FFF2-40B4-BE49-F238E27FC236}">
                <a16:creationId xmlns:a16="http://schemas.microsoft.com/office/drawing/2014/main" id="{65052145-365A-4085-AE2B-E2C687C18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163" y="1917557"/>
            <a:ext cx="662728" cy="66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Speech Bubble: Rectangle 44">
            <a:extLst>
              <a:ext uri="{FF2B5EF4-FFF2-40B4-BE49-F238E27FC236}">
                <a16:creationId xmlns:a16="http://schemas.microsoft.com/office/drawing/2014/main" id="{AECB09A4-F6A3-48EC-8AEB-D46E743C38E4}"/>
              </a:ext>
            </a:extLst>
          </p:cNvPr>
          <p:cNvSpPr/>
          <p:nvPr/>
        </p:nvSpPr>
        <p:spPr>
          <a:xfrm>
            <a:off x="6359249" y="3358710"/>
            <a:ext cx="2122546" cy="702360"/>
          </a:xfrm>
          <a:prstGeom prst="wedgeRectCallout">
            <a:avLst>
              <a:gd name="adj1" fmla="val -51365"/>
              <a:gd name="adj2" fmla="val -1031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 err="1"/>
              <a:t>Sessions</a:t>
            </a:r>
            <a:r>
              <a:rPr lang="nl-NL" sz="1000" dirty="0"/>
              <a:t>:</a:t>
            </a:r>
          </a:p>
          <a:p>
            <a:r>
              <a:rPr lang="nl-NL" sz="1000" dirty="0" err="1"/>
              <a:t>Decision</a:t>
            </a:r>
            <a:r>
              <a:rPr lang="nl-NL" sz="1000" dirty="0"/>
              <a:t> Tree &amp; </a:t>
            </a:r>
            <a:r>
              <a:rPr lang="nl-NL" sz="1000" dirty="0" err="1"/>
              <a:t>Classification</a:t>
            </a:r>
            <a:endParaRPr lang="nl-NL" sz="1000" dirty="0"/>
          </a:p>
          <a:p>
            <a:r>
              <a:rPr lang="nl-NL" sz="1000" dirty="0"/>
              <a:t>- </a:t>
            </a:r>
            <a:r>
              <a:rPr lang="nl-NL" sz="1000" dirty="0" err="1"/>
              <a:t>Predict</a:t>
            </a:r>
            <a:r>
              <a:rPr lang="nl-NL" sz="1000" dirty="0"/>
              <a:t> “slides </a:t>
            </a:r>
            <a:r>
              <a:rPr lang="nl-NL" sz="1000" dirty="0" err="1"/>
              <a:t>available</a:t>
            </a:r>
            <a:r>
              <a:rPr lang="nl-NL" sz="1000" dirty="0"/>
              <a:t>?”</a:t>
            </a:r>
          </a:p>
          <a:p>
            <a:r>
              <a:rPr lang="nl-NL" sz="1000" dirty="0"/>
              <a:t>- </a:t>
            </a:r>
            <a:r>
              <a:rPr lang="nl-NL" sz="1000" dirty="0" err="1"/>
              <a:t>Assign</a:t>
            </a:r>
            <a:r>
              <a:rPr lang="nl-NL" sz="1000" dirty="0"/>
              <a:t> track</a:t>
            </a:r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85BA8B43-10A7-4CE4-93D4-237CD54A4678}"/>
              </a:ext>
            </a:extLst>
          </p:cNvPr>
          <p:cNvSpPr/>
          <p:nvPr/>
        </p:nvSpPr>
        <p:spPr>
          <a:xfrm>
            <a:off x="8220796" y="2083515"/>
            <a:ext cx="876300" cy="767251"/>
          </a:xfrm>
          <a:prstGeom prst="cube">
            <a:avLst/>
          </a:prstGeom>
          <a:solidFill>
            <a:srgbClr val="EBF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accent2">
                    <a:lumMod val="50000"/>
                  </a:schemeClr>
                </a:solidFill>
              </a:rPr>
              <a:t>ML Model</a:t>
            </a:r>
            <a:endParaRPr lang="en-NL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6" name="Picture 6" descr="Image result for graduation hat">
            <a:extLst>
              <a:ext uri="{FF2B5EF4-FFF2-40B4-BE49-F238E27FC236}">
                <a16:creationId xmlns:a16="http://schemas.microsoft.com/office/drawing/2014/main" id="{700820C1-B268-443D-B02D-C2D117568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10926">
            <a:off x="7749447" y="1648020"/>
            <a:ext cx="1169564" cy="71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11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9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37" grpId="0"/>
      <p:bldP spid="31" grpId="0" animBg="1"/>
      <p:bldP spid="32" grpId="0" animBg="1"/>
      <p:bldP spid="34" grpId="0" animBg="1"/>
      <p:bldP spid="38" grpId="0" animBg="1"/>
      <p:bldP spid="45" grpId="0" animBg="1"/>
      <p:bldP spid="3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value of data">
            <a:extLst>
              <a:ext uri="{FF2B5EF4-FFF2-40B4-BE49-F238E27FC236}">
                <a16:creationId xmlns:a16="http://schemas.microsoft.com/office/drawing/2014/main" id="{1F9BBFB5-C844-467E-B7A4-329FA778A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00" y="197176"/>
            <a:ext cx="3902787" cy="260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40A0D94-B6C9-4075-9216-2BF6FF8D3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Waarde van data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A9A2D7-8755-4B45-9234-F75A2DAE8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181937" cy="3780000"/>
          </a:xfrm>
        </p:spPr>
        <p:txBody>
          <a:bodyPr/>
          <a:lstStyle/>
          <a:p>
            <a:r>
              <a:rPr lang="nl-NL" dirty="0"/>
              <a:t>Inzicht in huidige stand van zaken</a:t>
            </a:r>
          </a:p>
          <a:p>
            <a:r>
              <a:rPr lang="nl-NL" dirty="0"/>
              <a:t>Inzicht in trends</a:t>
            </a:r>
          </a:p>
          <a:p>
            <a:r>
              <a:rPr lang="nl-NL" dirty="0"/>
              <a:t>Inzicht in afwijkingen en uitzonderingen</a:t>
            </a:r>
          </a:p>
          <a:p>
            <a:r>
              <a:rPr lang="nl-NL" dirty="0"/>
              <a:t>Inzicht in patronen, correlaties, oorzaken</a:t>
            </a:r>
          </a:p>
          <a:p>
            <a:endParaRPr lang="nl-NL" dirty="0"/>
          </a:p>
          <a:p>
            <a:r>
              <a:rPr lang="nl-NL" dirty="0"/>
              <a:t>Geconsolideerd uit meerdere bronnen</a:t>
            </a:r>
          </a:p>
          <a:p>
            <a:r>
              <a:rPr lang="nl-NL" dirty="0"/>
              <a:t>Geschoond, gefilterd, gestandaardiseerd, verrijkt</a:t>
            </a:r>
            <a:endParaRPr lang="en-NL" dirty="0"/>
          </a:p>
          <a:p>
            <a:r>
              <a:rPr lang="nl-NL" dirty="0"/>
              <a:t>Geïnterpreteerd en geaggregeerd naar betekenisvol niveau</a:t>
            </a:r>
          </a:p>
          <a:p>
            <a:r>
              <a:rPr lang="nl-NL" dirty="0"/>
              <a:t>Gerepresenteerd in interpreteerbare vorm</a:t>
            </a:r>
          </a:p>
          <a:p>
            <a:r>
              <a:rPr lang="nl-NL" dirty="0"/>
              <a:t>Gemeld en opvraagbaar op juiste moment en via optimale kanaal</a:t>
            </a:r>
          </a:p>
          <a:p>
            <a:endParaRPr lang="nl-NL" dirty="0"/>
          </a:p>
          <a:p>
            <a:r>
              <a:rPr lang="nl-NL" dirty="0"/>
              <a:t>Leidend tot begrip, beslissingen, acties, voorspelbaarheid, suggesties</a:t>
            </a:r>
          </a:p>
          <a:p>
            <a:pPr lvl="1"/>
            <a:r>
              <a:rPr lang="nl-NL" dirty="0"/>
              <a:t>En tot rijkere user </a:t>
            </a:r>
            <a:r>
              <a:rPr lang="nl-NL" dirty="0" err="1"/>
              <a:t>experience</a:t>
            </a:r>
            <a:r>
              <a:rPr lang="nl-NL" dirty="0"/>
              <a:t> – leukere, efficiëntere, effectievere user interfaces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122125-C54F-4555-87B1-05B1DB211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Data Analytics on Oracle OpenWorld 2018 Session Details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412460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CA043-14DB-4A8A-BE33-02459A12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Flow –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raw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business </a:t>
            </a:r>
            <a:r>
              <a:rPr lang="nl-NL" dirty="0" err="1"/>
              <a:t>insight</a:t>
            </a:r>
            <a:r>
              <a:rPr lang="nl-NL" dirty="0"/>
              <a:t> &amp; action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0B3AB-8D15-4CE5-8ADB-640B485CD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7D939-12E4-4A0B-B438-BE3F2931F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2049" name="Picture 1" descr="Data Flow for Analytics &#10;and Machine Learning &#10;Pipelining &#10;Data Lake &#10;aws &#10;Machine Learning &#10;Business Intelligence ">
            <a:extLst>
              <a:ext uri="{FF2B5EF4-FFF2-40B4-BE49-F238E27FC236}">
                <a16:creationId xmlns:a16="http://schemas.microsoft.com/office/drawing/2014/main" id="{E4FF413C-3E10-42B7-B8FD-48331D983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21" y="792000"/>
            <a:ext cx="8836572" cy="2322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2C4167-5E37-4696-A1EB-B9A10E073C5F}"/>
              </a:ext>
            </a:extLst>
          </p:cNvPr>
          <p:cNvSpPr/>
          <p:nvPr/>
        </p:nvSpPr>
        <p:spPr>
          <a:xfrm>
            <a:off x="78825" y="3507828"/>
            <a:ext cx="1182413" cy="699672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Raw</a:t>
            </a:r>
            <a:r>
              <a:rPr lang="nl-NL" sz="1100" dirty="0"/>
              <a:t>/ </a:t>
            </a:r>
            <a:r>
              <a:rPr lang="nl-NL" sz="1100" dirty="0" err="1"/>
              <a:t>Operational</a:t>
            </a:r>
            <a:r>
              <a:rPr lang="nl-NL" sz="1100" dirty="0"/>
              <a:t> Data Sources</a:t>
            </a:r>
            <a:endParaRPr lang="en-NL" sz="11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1F0AA9-3C2F-4107-9A33-0C3C089EF473}"/>
              </a:ext>
            </a:extLst>
          </p:cNvPr>
          <p:cNvSpPr/>
          <p:nvPr/>
        </p:nvSpPr>
        <p:spPr>
          <a:xfrm>
            <a:off x="2163759" y="3270584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Warehouse</a:t>
            </a:r>
            <a:endParaRPr lang="en-NL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D5E5BC-CA65-45C9-AB58-27F8F8899C20}"/>
              </a:ext>
            </a:extLst>
          </p:cNvPr>
          <p:cNvSpPr/>
          <p:nvPr/>
        </p:nvSpPr>
        <p:spPr>
          <a:xfrm>
            <a:off x="2435715" y="3754303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Lake</a:t>
            </a:r>
            <a:endParaRPr lang="en-NL" sz="12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33FEA80-29B9-47A5-883D-D341DF14B657}"/>
              </a:ext>
            </a:extLst>
          </p:cNvPr>
          <p:cNvSpPr/>
          <p:nvPr/>
        </p:nvSpPr>
        <p:spPr>
          <a:xfrm>
            <a:off x="1174477" y="3413234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Pipeline</a:t>
            </a:r>
            <a:endParaRPr lang="en-NL" sz="1200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578317B-749F-48D6-AEA1-01D5EBF0F30D}"/>
              </a:ext>
            </a:extLst>
          </p:cNvPr>
          <p:cNvSpPr/>
          <p:nvPr/>
        </p:nvSpPr>
        <p:spPr>
          <a:xfrm>
            <a:off x="3385517" y="3413234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</a:t>
            </a:r>
            <a:r>
              <a:rPr lang="nl-NL" sz="1200" dirty="0" err="1"/>
              <a:t>Wrangling</a:t>
            </a:r>
            <a:endParaRPr lang="en-NL" sz="12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C2FB4A9-F9A3-4BB3-B17F-B71CC6756F3A}"/>
              </a:ext>
            </a:extLst>
          </p:cNvPr>
          <p:cNvSpPr/>
          <p:nvPr/>
        </p:nvSpPr>
        <p:spPr>
          <a:xfrm>
            <a:off x="4394388" y="3595371"/>
            <a:ext cx="1123344" cy="552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“Data Mart” </a:t>
            </a:r>
            <a:r>
              <a:rPr lang="nl-NL" sz="1000" dirty="0"/>
              <a:t>single </a:t>
            </a:r>
            <a:r>
              <a:rPr lang="nl-NL" sz="1000" dirty="0" err="1"/>
              <a:t>purpose</a:t>
            </a:r>
            <a:r>
              <a:rPr lang="nl-NL" sz="1000" dirty="0"/>
              <a:t> data set</a:t>
            </a:r>
            <a:endParaRPr lang="en-NL" sz="12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C011DD3-C39B-413A-8866-CA8389328563}"/>
              </a:ext>
            </a:extLst>
          </p:cNvPr>
          <p:cNvSpPr/>
          <p:nvPr/>
        </p:nvSpPr>
        <p:spPr>
          <a:xfrm>
            <a:off x="2980578" y="4415214"/>
            <a:ext cx="1182413" cy="4005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3rd party data sources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FCCEC8A-6DA9-410D-994D-2F8849771B91}"/>
              </a:ext>
            </a:extLst>
          </p:cNvPr>
          <p:cNvSpPr/>
          <p:nvPr/>
        </p:nvSpPr>
        <p:spPr>
          <a:xfrm>
            <a:off x="3845075" y="4629142"/>
            <a:ext cx="941455" cy="3101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algorithms</a:t>
            </a:r>
            <a:endParaRPr lang="en-NL" sz="11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B14B637-6B16-4B98-A4A9-607AB72C01D1}"/>
              </a:ext>
            </a:extLst>
          </p:cNvPr>
          <p:cNvSpPr/>
          <p:nvPr/>
        </p:nvSpPr>
        <p:spPr>
          <a:xfrm>
            <a:off x="6638323" y="3219457"/>
            <a:ext cx="1425058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Machine Learning Model</a:t>
            </a:r>
            <a:endParaRPr lang="en-NL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515987B-4C90-432E-A4D8-15008CD1E461}"/>
              </a:ext>
            </a:extLst>
          </p:cNvPr>
          <p:cNvSpPr/>
          <p:nvPr/>
        </p:nvSpPr>
        <p:spPr>
          <a:xfrm>
            <a:off x="6662649" y="3841602"/>
            <a:ext cx="1819199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>
                <a:solidFill>
                  <a:schemeClr val="accent2">
                    <a:lumMod val="75000"/>
                  </a:schemeClr>
                </a:solidFill>
              </a:rPr>
              <a:t>Dashboard, Notification &amp; Alert Report, </a:t>
            </a:r>
            <a:r>
              <a:rPr lang="nl-NL" sz="1050" dirty="0" err="1">
                <a:solidFill>
                  <a:schemeClr val="accent2">
                    <a:lumMod val="75000"/>
                  </a:schemeClr>
                </a:solidFill>
              </a:rPr>
              <a:t>Visualization</a:t>
            </a:r>
            <a:r>
              <a:rPr lang="nl-NL" sz="105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000" dirty="0" err="1">
                <a:solidFill>
                  <a:schemeClr val="accent2">
                    <a:lumMod val="75000"/>
                  </a:schemeClr>
                </a:solidFill>
              </a:rPr>
              <a:t>Gamification</a:t>
            </a:r>
            <a:r>
              <a:rPr lang="nl-NL" sz="1000" dirty="0">
                <a:solidFill>
                  <a:schemeClr val="accent2">
                    <a:lumMod val="75000"/>
                  </a:schemeClr>
                </a:solidFill>
              </a:rPr>
              <a:t>, Data Explorer</a:t>
            </a:r>
            <a:endParaRPr lang="en-NL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4DEC6E8-E2A5-4DE7-A86D-27C244843F49}"/>
              </a:ext>
            </a:extLst>
          </p:cNvPr>
          <p:cNvSpPr/>
          <p:nvPr/>
        </p:nvSpPr>
        <p:spPr>
          <a:xfrm>
            <a:off x="6662650" y="4474519"/>
            <a:ext cx="1819197" cy="40059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Business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insight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what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when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who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and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why</a:t>
            </a:r>
            <a:endParaRPr lang="en-NL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05EAC26-F26C-495C-B45C-928CE12DA79D}"/>
              </a:ext>
            </a:extLst>
          </p:cNvPr>
          <p:cNvSpPr/>
          <p:nvPr/>
        </p:nvSpPr>
        <p:spPr>
          <a:xfrm>
            <a:off x="5460661" y="3092314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Machine Learning</a:t>
            </a:r>
            <a:endParaRPr lang="en-NL" sz="1200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511F96C-A13F-41FD-A270-9BC6693E792F}"/>
              </a:ext>
            </a:extLst>
          </p:cNvPr>
          <p:cNvSpPr/>
          <p:nvPr/>
        </p:nvSpPr>
        <p:spPr>
          <a:xfrm>
            <a:off x="7961587" y="3144193"/>
            <a:ext cx="938047" cy="63296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Deploy</a:t>
            </a:r>
            <a:r>
              <a:rPr lang="nl-NL" sz="1100" dirty="0"/>
              <a:t> &amp; </a:t>
            </a:r>
            <a:r>
              <a:rPr lang="nl-NL" sz="1100" dirty="0" err="1"/>
              <a:t>Leverage</a:t>
            </a:r>
            <a:endParaRPr lang="en-NL" sz="1100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EFD44DE-AB3C-4C0B-8512-FC2BDC3DF42F}"/>
              </a:ext>
            </a:extLst>
          </p:cNvPr>
          <p:cNvSpPr/>
          <p:nvPr/>
        </p:nvSpPr>
        <p:spPr>
          <a:xfrm>
            <a:off x="5455910" y="3772011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Business Intelligence</a:t>
            </a:r>
            <a:endParaRPr lang="en-NL" sz="1200" dirty="0"/>
          </a:p>
        </p:txBody>
      </p:sp>
    </p:spTree>
    <p:extLst>
      <p:ext uri="{BB962C8B-B14F-4D97-AF65-F5344CB8AC3E}">
        <p14:creationId xmlns:p14="http://schemas.microsoft.com/office/powerpoint/2010/main" val="411873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6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CA043-14DB-4A8A-BE33-02459A12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Flow –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raw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business </a:t>
            </a:r>
            <a:r>
              <a:rPr lang="nl-NL" dirty="0" err="1"/>
              <a:t>insight</a:t>
            </a:r>
            <a:r>
              <a:rPr lang="nl-NL" dirty="0"/>
              <a:t> &amp; action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0B3AB-8D15-4CE5-8ADB-640B485CD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7D939-12E4-4A0B-B438-BE3F2931F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9822" y="3758019"/>
            <a:ext cx="3240000" cy="108000"/>
          </a:xfrm>
        </p:spPr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2C4167-5E37-4696-A1EB-B9A10E073C5F}"/>
              </a:ext>
            </a:extLst>
          </p:cNvPr>
          <p:cNvSpPr/>
          <p:nvPr/>
        </p:nvSpPr>
        <p:spPr>
          <a:xfrm>
            <a:off x="140647" y="2261847"/>
            <a:ext cx="1182413" cy="699672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Raw</a:t>
            </a:r>
            <a:r>
              <a:rPr lang="nl-NL" sz="1100" dirty="0"/>
              <a:t>/ </a:t>
            </a:r>
            <a:r>
              <a:rPr lang="nl-NL" sz="1100" dirty="0" err="1"/>
              <a:t>Operational</a:t>
            </a:r>
            <a:r>
              <a:rPr lang="nl-NL" sz="1100" dirty="0"/>
              <a:t> Data Sources</a:t>
            </a:r>
            <a:endParaRPr lang="en-NL" sz="11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1F0AA9-3C2F-4107-9A33-0C3C089EF473}"/>
              </a:ext>
            </a:extLst>
          </p:cNvPr>
          <p:cNvSpPr/>
          <p:nvPr/>
        </p:nvSpPr>
        <p:spPr>
          <a:xfrm>
            <a:off x="2225581" y="2024603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Warehouse</a:t>
            </a:r>
            <a:endParaRPr lang="en-NL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D5E5BC-CA65-45C9-AB58-27F8F8899C20}"/>
              </a:ext>
            </a:extLst>
          </p:cNvPr>
          <p:cNvSpPr/>
          <p:nvPr/>
        </p:nvSpPr>
        <p:spPr>
          <a:xfrm>
            <a:off x="2497537" y="2508322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Lake</a:t>
            </a:r>
            <a:endParaRPr lang="en-NL" sz="12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33FEA80-29B9-47A5-883D-D341DF14B657}"/>
              </a:ext>
            </a:extLst>
          </p:cNvPr>
          <p:cNvSpPr/>
          <p:nvPr/>
        </p:nvSpPr>
        <p:spPr>
          <a:xfrm>
            <a:off x="1236299" y="2167253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Pipeline</a:t>
            </a:r>
            <a:endParaRPr lang="en-NL" sz="1200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578317B-749F-48D6-AEA1-01D5EBF0F30D}"/>
              </a:ext>
            </a:extLst>
          </p:cNvPr>
          <p:cNvSpPr/>
          <p:nvPr/>
        </p:nvSpPr>
        <p:spPr>
          <a:xfrm>
            <a:off x="3447339" y="2167253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</a:t>
            </a:r>
            <a:r>
              <a:rPr lang="nl-NL" sz="1200" dirty="0" err="1"/>
              <a:t>Wrangling</a:t>
            </a:r>
            <a:endParaRPr lang="en-NL" sz="12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C2FB4A9-F9A3-4BB3-B17F-B71CC6756F3A}"/>
              </a:ext>
            </a:extLst>
          </p:cNvPr>
          <p:cNvSpPr/>
          <p:nvPr/>
        </p:nvSpPr>
        <p:spPr>
          <a:xfrm>
            <a:off x="4456210" y="2349390"/>
            <a:ext cx="1123344" cy="552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“Data Mart” </a:t>
            </a:r>
            <a:r>
              <a:rPr lang="nl-NL" sz="1000" dirty="0"/>
              <a:t>single </a:t>
            </a:r>
            <a:r>
              <a:rPr lang="nl-NL" sz="1000" dirty="0" err="1"/>
              <a:t>purpose</a:t>
            </a:r>
            <a:r>
              <a:rPr lang="nl-NL" sz="1000" dirty="0"/>
              <a:t> data set</a:t>
            </a:r>
            <a:endParaRPr lang="en-NL" sz="12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C011DD3-C39B-413A-8866-CA8389328563}"/>
              </a:ext>
            </a:extLst>
          </p:cNvPr>
          <p:cNvSpPr/>
          <p:nvPr/>
        </p:nvSpPr>
        <p:spPr>
          <a:xfrm>
            <a:off x="3042400" y="3169233"/>
            <a:ext cx="1182413" cy="4005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3rd party data sources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FCCEC8A-6DA9-410D-994D-2F8849771B91}"/>
              </a:ext>
            </a:extLst>
          </p:cNvPr>
          <p:cNvSpPr/>
          <p:nvPr/>
        </p:nvSpPr>
        <p:spPr>
          <a:xfrm>
            <a:off x="3906897" y="3383161"/>
            <a:ext cx="941455" cy="3101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algorithms</a:t>
            </a:r>
            <a:endParaRPr lang="en-NL" sz="11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B14B637-6B16-4B98-A4A9-607AB72C01D1}"/>
              </a:ext>
            </a:extLst>
          </p:cNvPr>
          <p:cNvSpPr/>
          <p:nvPr/>
        </p:nvSpPr>
        <p:spPr>
          <a:xfrm>
            <a:off x="6700145" y="1973476"/>
            <a:ext cx="1425058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Machine Learning Model</a:t>
            </a:r>
            <a:endParaRPr lang="en-NL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515987B-4C90-432E-A4D8-15008CD1E461}"/>
              </a:ext>
            </a:extLst>
          </p:cNvPr>
          <p:cNvSpPr/>
          <p:nvPr/>
        </p:nvSpPr>
        <p:spPr>
          <a:xfrm>
            <a:off x="6724471" y="2595621"/>
            <a:ext cx="1819199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>
                <a:solidFill>
                  <a:schemeClr val="accent2">
                    <a:lumMod val="75000"/>
                  </a:schemeClr>
                </a:solidFill>
              </a:rPr>
              <a:t>Dashboard, Notification &amp; Alert Report, </a:t>
            </a:r>
            <a:r>
              <a:rPr lang="nl-NL" sz="1050" dirty="0" err="1">
                <a:solidFill>
                  <a:schemeClr val="accent2">
                    <a:lumMod val="75000"/>
                  </a:schemeClr>
                </a:solidFill>
              </a:rPr>
              <a:t>Visualization</a:t>
            </a:r>
            <a:r>
              <a:rPr lang="nl-NL" sz="105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000" dirty="0" err="1">
                <a:solidFill>
                  <a:schemeClr val="accent2">
                    <a:lumMod val="75000"/>
                  </a:schemeClr>
                </a:solidFill>
              </a:rPr>
              <a:t>Gamification</a:t>
            </a:r>
            <a:r>
              <a:rPr lang="nl-NL" sz="1000" dirty="0">
                <a:solidFill>
                  <a:schemeClr val="accent2">
                    <a:lumMod val="75000"/>
                  </a:schemeClr>
                </a:solidFill>
              </a:rPr>
              <a:t>, Data Explorer</a:t>
            </a:r>
            <a:endParaRPr lang="en-NL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4DEC6E8-E2A5-4DE7-A86D-27C244843F49}"/>
              </a:ext>
            </a:extLst>
          </p:cNvPr>
          <p:cNvSpPr/>
          <p:nvPr/>
        </p:nvSpPr>
        <p:spPr>
          <a:xfrm>
            <a:off x="6724472" y="3228538"/>
            <a:ext cx="1819197" cy="40059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Business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insight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what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when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who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and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why</a:t>
            </a:r>
            <a:endParaRPr lang="en-NL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05EAC26-F26C-495C-B45C-928CE12DA79D}"/>
              </a:ext>
            </a:extLst>
          </p:cNvPr>
          <p:cNvSpPr/>
          <p:nvPr/>
        </p:nvSpPr>
        <p:spPr>
          <a:xfrm>
            <a:off x="5522483" y="1846333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Machine Learning</a:t>
            </a:r>
            <a:endParaRPr lang="en-NL" sz="1200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511F96C-A13F-41FD-A270-9BC6693E792F}"/>
              </a:ext>
            </a:extLst>
          </p:cNvPr>
          <p:cNvSpPr/>
          <p:nvPr/>
        </p:nvSpPr>
        <p:spPr>
          <a:xfrm>
            <a:off x="8023409" y="1898212"/>
            <a:ext cx="938047" cy="63296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Deploy</a:t>
            </a:r>
            <a:r>
              <a:rPr lang="nl-NL" sz="1100" dirty="0"/>
              <a:t> &amp; </a:t>
            </a:r>
            <a:r>
              <a:rPr lang="nl-NL" sz="1100" dirty="0" err="1"/>
              <a:t>Leverage</a:t>
            </a:r>
            <a:endParaRPr lang="en-NL" sz="1100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EFD44DE-AB3C-4C0B-8512-FC2BDC3DF42F}"/>
              </a:ext>
            </a:extLst>
          </p:cNvPr>
          <p:cNvSpPr/>
          <p:nvPr/>
        </p:nvSpPr>
        <p:spPr>
          <a:xfrm>
            <a:off x="5517732" y="2526030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Business Intelligence</a:t>
            </a:r>
            <a:endParaRPr lang="en-NL" sz="12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36A1AE3-4AD4-43B8-839F-DD9AC4BB5EC9}"/>
              </a:ext>
            </a:extLst>
          </p:cNvPr>
          <p:cNvSpPr/>
          <p:nvPr/>
        </p:nvSpPr>
        <p:spPr>
          <a:xfrm>
            <a:off x="878845" y="3991443"/>
            <a:ext cx="7154729" cy="38376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Master Data Management, Meta-Data Management, Data </a:t>
            </a:r>
            <a:r>
              <a:rPr lang="nl-NL" dirty="0" err="1"/>
              <a:t>Governance</a:t>
            </a:r>
            <a:endParaRPr lang="en-NL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4879FB1-8A7D-4D14-AAB1-800A78F8ED97}"/>
              </a:ext>
            </a:extLst>
          </p:cNvPr>
          <p:cNvSpPr/>
          <p:nvPr/>
        </p:nvSpPr>
        <p:spPr>
          <a:xfrm>
            <a:off x="878845" y="4421528"/>
            <a:ext cx="7154729" cy="38376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Data Access, </a:t>
            </a:r>
            <a:r>
              <a:rPr lang="nl-NL" dirty="0" err="1"/>
              <a:t>Authorization</a:t>
            </a:r>
            <a:r>
              <a:rPr lang="nl-NL" dirty="0"/>
              <a:t>, Privacy</a:t>
            </a:r>
            <a:endParaRPr lang="en-NL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820B153A-4C6E-4FB1-9796-1EBF6448B7EC}"/>
              </a:ext>
            </a:extLst>
          </p:cNvPr>
          <p:cNvSpPr/>
          <p:nvPr/>
        </p:nvSpPr>
        <p:spPr>
          <a:xfrm>
            <a:off x="2682240" y="838320"/>
            <a:ext cx="2613660" cy="641755"/>
          </a:xfrm>
          <a:prstGeom prst="wedgeRectCallout">
            <a:avLst>
              <a:gd name="adj1" fmla="val 14444"/>
              <a:gd name="adj2" fmla="val 89809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Eenmalig</a:t>
            </a:r>
          </a:p>
          <a:p>
            <a:pPr algn="ctr"/>
            <a:r>
              <a:rPr lang="nl-NL" dirty="0"/>
              <a:t>Periodiek, in batch</a:t>
            </a:r>
          </a:p>
          <a:p>
            <a:pPr algn="ctr"/>
            <a:r>
              <a:rPr lang="nl-NL" dirty="0"/>
              <a:t>Continue, event gebaseerd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91175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1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CA043-14DB-4A8A-BE33-02459A12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Flow –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raw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business </a:t>
            </a:r>
            <a:r>
              <a:rPr lang="nl-NL" dirty="0" err="1"/>
              <a:t>insight</a:t>
            </a:r>
            <a:r>
              <a:rPr lang="nl-NL" dirty="0"/>
              <a:t> &amp; action</a:t>
            </a:r>
            <a:endParaRPr lang="en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2C4167-5E37-4696-A1EB-B9A10E073C5F}"/>
              </a:ext>
            </a:extLst>
          </p:cNvPr>
          <p:cNvSpPr/>
          <p:nvPr/>
        </p:nvSpPr>
        <p:spPr>
          <a:xfrm>
            <a:off x="140647" y="2261847"/>
            <a:ext cx="1182413" cy="699672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Raw</a:t>
            </a:r>
            <a:r>
              <a:rPr lang="nl-NL" sz="1100" dirty="0"/>
              <a:t>/ </a:t>
            </a:r>
            <a:r>
              <a:rPr lang="nl-NL" sz="1100" dirty="0" err="1"/>
              <a:t>Operational</a:t>
            </a:r>
            <a:r>
              <a:rPr lang="nl-NL" sz="1100" dirty="0"/>
              <a:t> Data Sources</a:t>
            </a:r>
            <a:endParaRPr lang="en-NL" sz="11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33FEA80-29B9-47A5-883D-D341DF14B657}"/>
              </a:ext>
            </a:extLst>
          </p:cNvPr>
          <p:cNvSpPr/>
          <p:nvPr/>
        </p:nvSpPr>
        <p:spPr>
          <a:xfrm>
            <a:off x="1236299" y="2167253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Pipeline</a:t>
            </a:r>
            <a:endParaRPr lang="en-NL" sz="12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4993A4E-26B5-4387-94E3-6ED736FEBFF9}"/>
              </a:ext>
            </a:extLst>
          </p:cNvPr>
          <p:cNvSpPr/>
          <p:nvPr/>
        </p:nvSpPr>
        <p:spPr>
          <a:xfrm>
            <a:off x="2225581" y="2024603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Warehouse</a:t>
            </a:r>
            <a:endParaRPr lang="en-NL" sz="12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09604C8-1CC9-4702-A406-7F2ED1A09520}"/>
              </a:ext>
            </a:extLst>
          </p:cNvPr>
          <p:cNvSpPr/>
          <p:nvPr/>
        </p:nvSpPr>
        <p:spPr>
          <a:xfrm>
            <a:off x="2497537" y="2508322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Lake</a:t>
            </a:r>
            <a:endParaRPr lang="en-NL" sz="1200" dirty="0"/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19D03A70-EB0A-433A-BAA5-A8BC3522A3C3}"/>
              </a:ext>
            </a:extLst>
          </p:cNvPr>
          <p:cNvSpPr/>
          <p:nvPr/>
        </p:nvSpPr>
        <p:spPr>
          <a:xfrm>
            <a:off x="3620880" y="838319"/>
            <a:ext cx="3640979" cy="1423528"/>
          </a:xfrm>
          <a:prstGeom prst="wedgeRectCallout">
            <a:avLst>
              <a:gd name="adj1" fmla="val -53972"/>
              <a:gd name="adj2" fmla="val 6417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200" dirty="0"/>
              <a:t>Relationele Database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200" dirty="0" err="1"/>
              <a:t>NoSQL</a:t>
            </a:r>
            <a:r>
              <a:rPr lang="nl-NL" sz="1200" dirty="0"/>
              <a:t> Database (Document Store, </a:t>
            </a:r>
            <a:r>
              <a:rPr lang="nl-NL" sz="1200" dirty="0" err="1"/>
              <a:t>Key</a:t>
            </a:r>
            <a:r>
              <a:rPr lang="nl-NL" sz="1200" dirty="0"/>
              <a:t>/Value Store, </a:t>
            </a:r>
            <a:r>
              <a:rPr lang="nl-NL" sz="1200" dirty="0" err="1"/>
              <a:t>GraphDB</a:t>
            </a:r>
            <a:r>
              <a:rPr lang="nl-NL" sz="1200" dirty="0"/>
              <a:t>, Time Series, ..)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200" dirty="0" err="1"/>
              <a:t>Hadoop</a:t>
            </a:r>
            <a:endParaRPr lang="nl-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200" dirty="0"/>
              <a:t>Event Store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200" dirty="0"/>
              <a:t>Object Store, Block Store </a:t>
            </a:r>
            <a:endParaRPr lang="en-NL" sz="1200" dirty="0"/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598051A4-46FF-4581-8035-A81E8DD72274}"/>
              </a:ext>
            </a:extLst>
          </p:cNvPr>
          <p:cNvSpPr/>
          <p:nvPr/>
        </p:nvSpPr>
        <p:spPr>
          <a:xfrm>
            <a:off x="245220" y="3302588"/>
            <a:ext cx="3640979" cy="1328934"/>
          </a:xfrm>
          <a:prstGeom prst="wedgeRectCallout">
            <a:avLst>
              <a:gd name="adj1" fmla="val -30741"/>
              <a:gd name="adj2" fmla="val -79787"/>
            </a:avLst>
          </a:prstGeom>
          <a:solidFill>
            <a:srgbClr val="00206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Standaard Business Applicaties &amp; SaaS (SAP, Oracle EBS, Siebel, </a:t>
            </a:r>
            <a:r>
              <a:rPr lang="nl-NL" sz="1100" dirty="0" err="1"/>
              <a:t>SalesForce</a:t>
            </a:r>
            <a:r>
              <a:rPr lang="nl-NL" sz="1100" dirty="0"/>
              <a:t>, AFAS, Dynamics)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Maatwerk Applicaties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Fast</a:t>
            </a:r>
            <a:r>
              <a:rPr lang="nl-NL" sz="1100" dirty="0"/>
              <a:t> Sources: </a:t>
            </a:r>
            <a:r>
              <a:rPr lang="nl-NL" sz="1100" dirty="0" err="1"/>
              <a:t>IoT</a:t>
            </a:r>
            <a:r>
              <a:rPr lang="nl-NL" sz="1100" dirty="0"/>
              <a:t>, Web Clicks, </a:t>
            </a:r>
            <a:r>
              <a:rPr lang="nl-NL" sz="1100" dirty="0" err="1"/>
              <a:t>Social</a:t>
            </a:r>
            <a:r>
              <a:rPr lang="nl-NL" sz="1100" dirty="0"/>
              <a:t> Media, Events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Unstructured</a:t>
            </a:r>
            <a:r>
              <a:rPr lang="nl-NL" sz="1100" dirty="0"/>
              <a:t>: image/video, </a:t>
            </a:r>
            <a:r>
              <a:rPr lang="nl-NL" sz="1100" dirty="0" err="1"/>
              <a:t>log-files</a:t>
            </a:r>
            <a:r>
              <a:rPr lang="nl-NL" sz="1100" dirty="0"/>
              <a:t>, </a:t>
            </a:r>
            <a:r>
              <a:rPr lang="nl-NL" sz="1100" dirty="0" err="1"/>
              <a:t>text</a:t>
            </a:r>
            <a:r>
              <a:rPr lang="nl-NL" sz="1100" dirty="0"/>
              <a:t>/CMS, email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…</a:t>
            </a:r>
          </a:p>
        </p:txBody>
      </p:sp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2E6D8F66-B533-435E-9639-51911B9DA0CB}"/>
              </a:ext>
            </a:extLst>
          </p:cNvPr>
          <p:cNvSpPr/>
          <p:nvPr/>
        </p:nvSpPr>
        <p:spPr>
          <a:xfrm>
            <a:off x="283861" y="690382"/>
            <a:ext cx="2572356" cy="938266"/>
          </a:xfrm>
          <a:prstGeom prst="wedgeRectCallout">
            <a:avLst>
              <a:gd name="adj1" fmla="val -588"/>
              <a:gd name="adj2" fmla="val 14538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200" dirty="0"/>
              <a:t>ETL/ELT, Change Data </a:t>
            </a:r>
            <a:r>
              <a:rPr lang="nl-NL" sz="1200" dirty="0" err="1"/>
              <a:t>Capture</a:t>
            </a:r>
            <a:r>
              <a:rPr lang="nl-NL" sz="1200" dirty="0"/>
              <a:t>, Event Bus/Message Queue, file/ftp </a:t>
            </a:r>
            <a:r>
              <a:rPr lang="nl-NL" sz="1200" dirty="0" err="1"/>
              <a:t>handlers</a:t>
            </a:r>
            <a:r>
              <a:rPr lang="nl-NL" sz="1200" dirty="0"/>
              <a:t>, adapters, ESB, Web </a:t>
            </a:r>
            <a:r>
              <a:rPr lang="nl-NL" sz="1200" dirty="0" err="1"/>
              <a:t>Scraping</a:t>
            </a:r>
            <a:r>
              <a:rPr lang="nl-NL" sz="1200" dirty="0"/>
              <a:t>, </a:t>
            </a:r>
            <a:br>
              <a:rPr lang="nl-NL" sz="1200" dirty="0"/>
            </a:br>
            <a:r>
              <a:rPr lang="nl-NL" sz="1200" dirty="0"/>
              <a:t>Streaming (event) Analytics 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DEF961-62E3-4115-A97A-84851A740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9530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CA043-14DB-4A8A-BE33-02459A12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Flow –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raw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business </a:t>
            </a:r>
            <a:r>
              <a:rPr lang="nl-NL" dirty="0" err="1"/>
              <a:t>insight</a:t>
            </a:r>
            <a:r>
              <a:rPr lang="nl-NL" dirty="0"/>
              <a:t> &amp; action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0B3AB-8D15-4CE5-8ADB-640B485CD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7D939-12E4-4A0B-B438-BE3F2931F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9822" y="3758019"/>
            <a:ext cx="3240000" cy="108000"/>
          </a:xfrm>
        </p:spPr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2C4167-5E37-4696-A1EB-B9A10E073C5F}"/>
              </a:ext>
            </a:extLst>
          </p:cNvPr>
          <p:cNvSpPr/>
          <p:nvPr/>
        </p:nvSpPr>
        <p:spPr>
          <a:xfrm>
            <a:off x="140647" y="2261847"/>
            <a:ext cx="1182413" cy="69967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Raw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Operational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</a:rPr>
              <a:t> Data Sources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1F0AA9-3C2F-4107-9A33-0C3C089EF473}"/>
              </a:ext>
            </a:extLst>
          </p:cNvPr>
          <p:cNvSpPr/>
          <p:nvPr/>
        </p:nvSpPr>
        <p:spPr>
          <a:xfrm>
            <a:off x="2225581" y="2024603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200" dirty="0"/>
              <a:t>Data Warehouse</a:t>
            </a:r>
            <a:endParaRPr lang="en-NL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D5E5BC-CA65-45C9-AB58-27F8F8899C20}"/>
              </a:ext>
            </a:extLst>
          </p:cNvPr>
          <p:cNvSpPr/>
          <p:nvPr/>
        </p:nvSpPr>
        <p:spPr>
          <a:xfrm>
            <a:off x="2497537" y="2508322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200" dirty="0"/>
              <a:t>Data Lake</a:t>
            </a:r>
            <a:endParaRPr lang="en-NL" sz="12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33FEA80-29B9-47A5-883D-D341DF14B657}"/>
              </a:ext>
            </a:extLst>
          </p:cNvPr>
          <p:cNvSpPr/>
          <p:nvPr/>
        </p:nvSpPr>
        <p:spPr>
          <a:xfrm>
            <a:off x="1236299" y="2167253"/>
            <a:ext cx="1182413" cy="9382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bg1">
                    <a:lumMod val="50000"/>
                  </a:schemeClr>
                </a:solidFill>
              </a:rPr>
              <a:t>Data Pipeline</a:t>
            </a:r>
            <a:endParaRPr lang="en-NL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578317B-749F-48D6-AEA1-01D5EBF0F30D}"/>
              </a:ext>
            </a:extLst>
          </p:cNvPr>
          <p:cNvSpPr/>
          <p:nvPr/>
        </p:nvSpPr>
        <p:spPr>
          <a:xfrm>
            <a:off x="3447339" y="2167253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</a:t>
            </a:r>
            <a:r>
              <a:rPr lang="nl-NL" sz="1200" dirty="0" err="1"/>
              <a:t>Wrangling</a:t>
            </a:r>
            <a:endParaRPr lang="en-NL" sz="12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C011DD3-C39B-413A-8866-CA8389328563}"/>
              </a:ext>
            </a:extLst>
          </p:cNvPr>
          <p:cNvSpPr/>
          <p:nvPr/>
        </p:nvSpPr>
        <p:spPr>
          <a:xfrm>
            <a:off x="3042400" y="3169233"/>
            <a:ext cx="1182413" cy="4005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3rd party data sources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FCCEC8A-6DA9-410D-994D-2F8849771B91}"/>
              </a:ext>
            </a:extLst>
          </p:cNvPr>
          <p:cNvSpPr/>
          <p:nvPr/>
        </p:nvSpPr>
        <p:spPr>
          <a:xfrm>
            <a:off x="3906897" y="3383161"/>
            <a:ext cx="941455" cy="3101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algorithms</a:t>
            </a:r>
            <a:endParaRPr lang="en-NL" sz="11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0B25A86-6B95-41C6-89E2-A36128C17FA0}"/>
              </a:ext>
            </a:extLst>
          </p:cNvPr>
          <p:cNvSpPr/>
          <p:nvPr/>
        </p:nvSpPr>
        <p:spPr>
          <a:xfrm>
            <a:off x="4456210" y="2349390"/>
            <a:ext cx="1123344" cy="552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“Data Mart” </a:t>
            </a:r>
            <a:r>
              <a:rPr lang="nl-NL" sz="1000" dirty="0"/>
              <a:t>single </a:t>
            </a:r>
            <a:r>
              <a:rPr lang="nl-NL" sz="1000" dirty="0" err="1"/>
              <a:t>purpose</a:t>
            </a:r>
            <a:r>
              <a:rPr lang="nl-NL" sz="1000" dirty="0"/>
              <a:t> data set</a:t>
            </a:r>
            <a:endParaRPr lang="en-NL" sz="1200" dirty="0"/>
          </a:p>
        </p:txBody>
      </p:sp>
    </p:spTree>
    <p:extLst>
      <p:ext uri="{BB962C8B-B14F-4D97-AF65-F5344CB8AC3E}">
        <p14:creationId xmlns:p14="http://schemas.microsoft.com/office/powerpoint/2010/main" val="4029266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E8AF8-2C0A-4371-84FF-A74168E96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</a:t>
            </a:r>
            <a:r>
              <a:rPr lang="nl-NL" dirty="0" err="1"/>
              <a:t>Wrangling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C7D8-530B-42B2-8BCA-F3887C315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024FD8-FCD3-4171-9E67-CD70EF152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6148" name="Picture 4" descr="C:\Users\lucas_j\AppData\Local\Temp\SNAGHTMLdbd1828.PNG">
            <a:extLst>
              <a:ext uri="{FF2B5EF4-FFF2-40B4-BE49-F238E27FC236}">
                <a16:creationId xmlns:a16="http://schemas.microsoft.com/office/drawing/2014/main" id="{6364E915-7D9E-4F7C-A9EC-8A4EB47C5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73" y="667050"/>
            <a:ext cx="7116127" cy="256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3B4E6F-DE74-4CCC-A110-31E8A0194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261" y="3024433"/>
            <a:ext cx="5213496" cy="1691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265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presentatie_v1" id="{AF9A2038-56EF-1448-BC8A-E6B1BBA70741}" vid="{7B36D259-0CD2-0844-A47A-FD3E3D794B9B}"/>
    </a:ext>
  </a:extLst>
</a:theme>
</file>

<file path=ppt/theme/theme2.xml><?xml version="1.0" encoding="utf-8"?>
<a:theme xmlns:a="http://schemas.openxmlformats.org/drawingml/2006/main" name="AMIS_WIDESCREEN">
  <a:themeElements>
    <a:clrScheme name="Conclusion 2014 -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8F33"/>
      </a:accent1>
      <a:accent2>
        <a:srgbClr val="DA4290"/>
      </a:accent2>
      <a:accent3>
        <a:srgbClr val="613C91"/>
      </a:accent3>
      <a:accent4>
        <a:srgbClr val="FFCC00"/>
      </a:accent4>
      <a:accent5>
        <a:srgbClr val="0069B4"/>
      </a:accent5>
      <a:accent6>
        <a:srgbClr val="E73430"/>
      </a:accent6>
      <a:hlink>
        <a:srgbClr val="000000"/>
      </a:hlink>
      <a:folHlink>
        <a:srgbClr val="000000"/>
      </a:folHlink>
    </a:clrScheme>
    <a:fontScheme name="Conclusion 2014 - FONTS">
      <a:majorFont>
        <a:latin typeface="Arial Narrow"/>
        <a:ea typeface=""/>
        <a:cs typeface=""/>
      </a:majorFont>
      <a:minorFont>
        <a:latin typeface="Arial Unicode M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WIDESCREEN" id="{B3E69953-2F37-46EB-A098-E591A47BCAD3}" vid="{18689EA0-6BAF-404F-B4FD-27D36DF7127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Amis_presentatie_v1</Template>
  <TotalTime>29600</TotalTime>
  <Words>2851</Words>
  <Application>Microsoft Office PowerPoint</Application>
  <PresentationFormat>On-screen Show (16:9)</PresentationFormat>
  <Paragraphs>442</Paragraphs>
  <Slides>38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Arial Narrow</vt:lpstr>
      <vt:lpstr>Arial Unicode MS</vt:lpstr>
      <vt:lpstr>Calibri</vt:lpstr>
      <vt:lpstr>Office-thema</vt:lpstr>
      <vt:lpstr>AMIS_WIDESCREEN</vt:lpstr>
      <vt:lpstr>Inleiding Data Wrangling  met Python &amp; Jupyter Notebooks   handson workshop</vt:lpstr>
      <vt:lpstr>Agenda</vt:lpstr>
      <vt:lpstr>Waarde van data</vt:lpstr>
      <vt:lpstr>Waarde van data</vt:lpstr>
      <vt:lpstr>Data Flow – from raw data to business insight &amp; action</vt:lpstr>
      <vt:lpstr>Data Flow – from raw data to business insight &amp; action</vt:lpstr>
      <vt:lpstr>Data Flow – from raw data to business insight &amp; action</vt:lpstr>
      <vt:lpstr>Data Flow – from raw data to business insight &amp; action</vt:lpstr>
      <vt:lpstr>Data Wrangling</vt:lpstr>
      <vt:lpstr>PowerPoint Presentation</vt:lpstr>
      <vt:lpstr>Data kneden</vt:lpstr>
      <vt:lpstr>Data Flow – from raw data to business insight &amp; action</vt:lpstr>
      <vt:lpstr>Data Flow – from raw data to business insight &amp; action</vt:lpstr>
      <vt:lpstr>Data Flow – from raw data to business insight &amp; action</vt:lpstr>
      <vt:lpstr>Niveaus van AI/Machine Learning</vt:lpstr>
      <vt:lpstr>AWS AI &amp; Machine Learning (powered) services</vt:lpstr>
      <vt:lpstr>Data Flow – from raw data to business insight &amp; action</vt:lpstr>
      <vt:lpstr>Leveraging Machine Learning models</vt:lpstr>
      <vt:lpstr>[voorbeelden van] Technologie in Data Flow</vt:lpstr>
      <vt:lpstr>[voorbeelden van] Technologie in Data Flow</vt:lpstr>
      <vt:lpstr>Agenda</vt:lpstr>
      <vt:lpstr>Introductie Python &amp; Jupyter</vt:lpstr>
      <vt:lpstr>Azure Functions support Python</vt:lpstr>
      <vt:lpstr>Introductie Python &amp; Jupyter</vt:lpstr>
      <vt:lpstr>Language popularity based on GitHub activity (January 2018)</vt:lpstr>
      <vt:lpstr>PowerPoint Presentation</vt:lpstr>
      <vt:lpstr>PowerPoint Presentation</vt:lpstr>
      <vt:lpstr>PowerPoint Presentation</vt:lpstr>
      <vt:lpstr>Pandas = Panel Data</vt:lpstr>
      <vt:lpstr>PowerPoint Presentation</vt:lpstr>
      <vt:lpstr>Agenda</vt:lpstr>
      <vt:lpstr>Agenda</vt:lpstr>
      <vt:lpstr>Data Analytics on Oracle OpenWorld 2018 Session Details</vt:lpstr>
      <vt:lpstr>High level overview</vt:lpstr>
      <vt:lpstr>High level overview</vt:lpstr>
      <vt:lpstr>High level overview</vt:lpstr>
      <vt:lpstr>Data flow for Oracle OpenWorld 2018 Session Data</vt:lpstr>
      <vt:lpstr>Data flow for Oracle OpenWorld 2018 Session Data</vt:lpstr>
    </vt:vector>
  </TitlesOfParts>
  <Company>Conclusion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Oracle OpenWorld 2017 Review - Introduction</dc:title>
  <dc:creator>Lucas Jellema</dc:creator>
  <cp:keywords>oow2018;data analytics</cp:keywords>
  <dc:description>Amis - versie 1 - juni 2017
Ontwerp: Humming
Template: Ton Persoon</dc:description>
  <cp:lastModifiedBy>Lucas Jellema</cp:lastModifiedBy>
  <cp:revision>494</cp:revision>
  <dcterms:created xsi:type="dcterms:W3CDTF">2017-09-25T11:59:01Z</dcterms:created>
  <dcterms:modified xsi:type="dcterms:W3CDTF">2019-01-19T08:27:16Z</dcterms:modified>
</cp:coreProperties>
</file>